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Override1.xml" ContentType="application/vnd.openxmlformats-officedocument.themeOverr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Override PartName="/ppt/charts/style5.xml" ContentType="application/vnd.ms-office.chartstyle+xml"/>
  <Override PartName="/ppt/charts/colors5.xml" ContentType="application/vnd.ms-office.chartcolorstyle+xml"/>
  <Override PartName="/ppt/charts/style6.xml" ContentType="application/vnd.ms-office.chartstyle+xml"/>
  <Override PartName="/ppt/charts/colors6.xml" ContentType="application/vnd.ms-office.chartcolorstyle+xml"/>
  <Override PartName="/ppt/charts/style7.xml" ContentType="application/vnd.ms-office.chartstyle+xml"/>
  <Override PartName="/ppt/charts/colors7.xml" ContentType="application/vnd.ms-office.chartcolorstyle+xml"/>
  <Override PartName="/ppt/charts/style8.xml" ContentType="application/vnd.ms-office.chartstyle+xml"/>
  <Override PartName="/ppt/charts/colors8.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48" r:id="rId1"/>
  </p:sldMasterIdLst>
  <p:notesMasterIdLst>
    <p:notesMasterId r:id="rId74"/>
  </p:notesMasterIdLst>
  <p:sldIdLst>
    <p:sldId id="477" r:id="rId2"/>
    <p:sldId id="670" r:id="rId3"/>
    <p:sldId id="672" r:id="rId4"/>
    <p:sldId id="673" r:id="rId5"/>
    <p:sldId id="674" r:id="rId6"/>
    <p:sldId id="675" r:id="rId7"/>
    <p:sldId id="676" r:id="rId8"/>
    <p:sldId id="677" r:id="rId9"/>
    <p:sldId id="678" r:id="rId10"/>
    <p:sldId id="679" r:id="rId11"/>
    <p:sldId id="680" r:id="rId12"/>
    <p:sldId id="681" r:id="rId13"/>
    <p:sldId id="682" r:id="rId14"/>
    <p:sldId id="683" r:id="rId15"/>
    <p:sldId id="684" r:id="rId16"/>
    <p:sldId id="616" r:id="rId17"/>
    <p:sldId id="617" r:id="rId18"/>
    <p:sldId id="618" r:id="rId19"/>
    <p:sldId id="663" r:id="rId20"/>
    <p:sldId id="636" r:id="rId21"/>
    <p:sldId id="622" r:id="rId22"/>
    <p:sldId id="625" r:id="rId23"/>
    <p:sldId id="626" r:id="rId24"/>
    <p:sldId id="666" r:id="rId25"/>
    <p:sldId id="627" r:id="rId26"/>
    <p:sldId id="667" r:id="rId27"/>
    <p:sldId id="628" r:id="rId28"/>
    <p:sldId id="629" r:id="rId29"/>
    <p:sldId id="630" r:id="rId30"/>
    <p:sldId id="631" r:id="rId31"/>
    <p:sldId id="632" r:id="rId32"/>
    <p:sldId id="633" r:id="rId33"/>
    <p:sldId id="634" r:id="rId34"/>
    <p:sldId id="637" r:id="rId35"/>
    <p:sldId id="638" r:id="rId36"/>
    <p:sldId id="639" r:id="rId37"/>
    <p:sldId id="640" r:id="rId38"/>
    <p:sldId id="641" r:id="rId39"/>
    <p:sldId id="642" r:id="rId40"/>
    <p:sldId id="643" r:id="rId41"/>
    <p:sldId id="644" r:id="rId42"/>
    <p:sldId id="500" r:id="rId43"/>
    <p:sldId id="505" r:id="rId44"/>
    <p:sldId id="504" r:id="rId45"/>
    <p:sldId id="506" r:id="rId46"/>
    <p:sldId id="507" r:id="rId47"/>
    <p:sldId id="508" r:id="rId48"/>
    <p:sldId id="509" r:id="rId49"/>
    <p:sldId id="510" r:id="rId50"/>
    <p:sldId id="511" r:id="rId51"/>
    <p:sldId id="512" r:id="rId52"/>
    <p:sldId id="593" r:id="rId53"/>
    <p:sldId id="585" r:id="rId54"/>
    <p:sldId id="668" r:id="rId55"/>
    <p:sldId id="669" r:id="rId56"/>
    <p:sldId id="561" r:id="rId57"/>
    <p:sldId id="522" r:id="rId58"/>
    <p:sldId id="592" r:id="rId59"/>
    <p:sldId id="570" r:id="rId60"/>
    <p:sldId id="480" r:id="rId61"/>
    <p:sldId id="588" r:id="rId62"/>
    <p:sldId id="608" r:id="rId63"/>
    <p:sldId id="609" r:id="rId64"/>
    <p:sldId id="610" r:id="rId65"/>
    <p:sldId id="611" r:id="rId66"/>
    <p:sldId id="612" r:id="rId67"/>
    <p:sldId id="613" r:id="rId68"/>
    <p:sldId id="614" r:id="rId69"/>
    <p:sldId id="615" r:id="rId70"/>
    <p:sldId id="459" r:id="rId71"/>
    <p:sldId id="398" r:id="rId72"/>
    <p:sldId id="685" r:id="rId73"/>
  </p:sldIdLst>
  <p:sldSz cx="9144000" cy="6858000" type="screen4x3"/>
  <p:notesSz cx="6865938" cy="9540875"/>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04" autoAdjust="0"/>
    <p:restoredTop sz="94463" autoAdjust="0"/>
  </p:normalViewPr>
  <p:slideViewPr>
    <p:cSldViewPr>
      <p:cViewPr varScale="1">
        <p:scale>
          <a:sx n="110" d="100"/>
          <a:sy n="110" d="100"/>
        </p:scale>
        <p:origin x="-183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G:\02%20-%20PWSZ%20-%20Krosno\wyst&#261;pienie%20Krosno%2001.04.2015\Baza%20danych%20lokalnych%20PO&#346;%2029-03-2015.xml.xls"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G:\02%20-%20PWSZ%20-%20Krosno\wyst&#261;pienie%20Krosno%2001.04.2015\Baza%20danych%20lokalnych%20PO&#346;%2029-03-2015.xml.xls"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D:\02%20-%20PWSZ%20-%20Krosno\wyst&#261;pienie%20Krosno%2001.04.2015\Baza%20danych%20lokalnych%20PO&#346;%2029-03-2015.xml.xls" TargetMode="Externa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D:\02%20-%20PWSZ%20-%20Krosno\wyst&#261;pienie%20Krosno%2001.04.2015\Baza%20danych%20lokalnych%20PO&#346;%2029-03-2015.xml.xls" TargetMode="External"/></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oleObject" Target="file:///G:\02%20-%20PWSZ%20-%20Krosno\wyst&#261;pienie%20Krosno%2001.04.2015\Baza%20danych%20lokalnych%20PO&#346;%2029-03-2015.xml.xls" TargetMode="External"/></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oleObject" Target="file:///D:\02%20-%20PWSZ%20-%20Krosno\wyst&#261;pienie%20Krosno%2001.04.2015\Baza%20danych%20lokalnych%20PO&#346;%2029-03-2015.xml.xls" TargetMode="External"/></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oleObject" Target="file:///D:\02%20-%20PWSZ%20-%20Krosno\wyst&#261;pienie%20Krosno%2001.04.2015\Baza%20danych%20lokalnych%20PO&#346;%2029-03-2015.xml.xls" TargetMode="External"/></Relationships>
</file>

<file path=ppt/charts/_rels/chart8.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oleObject" Target="file:///G:\02%20-%20PWSZ%20-%20Krosno\wyst&#261;pienie%20Krosno%2001.04.2015\Baza%20danych%20lokalnych%20PO&#346;%2029-03-2015.xml.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00B050"/>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Arkusz3!$A$5:$A$12</c:f>
              <c:numCache>
                <c:formatCode>General</c:formatCode>
                <c:ptCount val="8"/>
                <c:pt idx="0">
                  <c:v>2006</c:v>
                </c:pt>
                <c:pt idx="1">
                  <c:v>2007</c:v>
                </c:pt>
                <c:pt idx="2">
                  <c:v>2008</c:v>
                </c:pt>
                <c:pt idx="3">
                  <c:v>2009</c:v>
                </c:pt>
                <c:pt idx="4">
                  <c:v>2010</c:v>
                </c:pt>
                <c:pt idx="5">
                  <c:v>2011</c:v>
                </c:pt>
                <c:pt idx="6">
                  <c:v>2012</c:v>
                </c:pt>
                <c:pt idx="7">
                  <c:v>2013</c:v>
                </c:pt>
              </c:numCache>
            </c:numRef>
          </c:cat>
          <c:val>
            <c:numRef>
              <c:f>Arkusz3!$B$5:$B$12</c:f>
              <c:numCache>
                <c:formatCode>#,##0</c:formatCode>
                <c:ptCount val="8"/>
                <c:pt idx="0">
                  <c:v>35200</c:v>
                </c:pt>
                <c:pt idx="1">
                  <c:v>41900</c:v>
                </c:pt>
                <c:pt idx="2">
                  <c:v>51943</c:v>
                </c:pt>
                <c:pt idx="3">
                  <c:v>61823</c:v>
                </c:pt>
                <c:pt idx="4">
                  <c:v>80622</c:v>
                </c:pt>
                <c:pt idx="5">
                  <c:v>102926</c:v>
                </c:pt>
                <c:pt idx="6">
                  <c:v>126164</c:v>
                </c:pt>
                <c:pt idx="7">
                  <c:v>154944</c:v>
                </c:pt>
              </c:numCache>
            </c:numRef>
          </c:val>
        </c:ser>
        <c:dLbls>
          <c:showLegendKey val="0"/>
          <c:showVal val="0"/>
          <c:showCatName val="0"/>
          <c:showSerName val="0"/>
          <c:showPercent val="0"/>
          <c:showBubbleSize val="0"/>
        </c:dLbls>
        <c:gapWidth val="219"/>
        <c:overlap val="-27"/>
        <c:axId val="116669440"/>
        <c:axId val="105698048"/>
      </c:barChart>
      <c:catAx>
        <c:axId val="1166694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pl-PL"/>
          </a:p>
        </c:txPr>
        <c:crossAx val="105698048"/>
        <c:crosses val="autoZero"/>
        <c:auto val="1"/>
        <c:lblAlgn val="ctr"/>
        <c:lblOffset val="100"/>
        <c:noMultiLvlLbl val="0"/>
      </c:catAx>
      <c:valAx>
        <c:axId val="1056980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pl-PL" dirty="0" smtClean="0"/>
                  <a:t>Liczba POŚ [szt.]</a:t>
                </a:r>
                <a:endParaRPr lang="pl-PL" dirty="0"/>
              </a:p>
            </c:rich>
          </c:tx>
          <c:layout>
            <c:manualLayout>
              <c:xMode val="edge"/>
              <c:yMode val="edge"/>
              <c:x val="2.8677933707456208E-3"/>
              <c:y val="0.32871531677203197"/>
            </c:manualLayout>
          </c:layout>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pl-PL"/>
          </a:p>
        </c:txPr>
        <c:crossAx val="116669440"/>
        <c:crosses val="autoZero"/>
        <c:crossBetween val="between"/>
      </c:valAx>
      <c:spPr>
        <a:noFill/>
        <a:ln>
          <a:noFill/>
        </a:ln>
        <a:effectLst/>
      </c:spPr>
    </c:plotArea>
    <c:plotVisOnly val="1"/>
    <c:dispBlanksAs val="gap"/>
    <c:showDLblsOverMax val="0"/>
  </c:chart>
  <c:spPr>
    <a:noFill/>
    <a:ln>
      <a:noFill/>
    </a:ln>
    <a:effectLst/>
  </c:spPr>
  <c:txPr>
    <a:bodyPr/>
    <a:lstStyle/>
    <a:p>
      <a:pPr>
        <a:defRPr sz="2000">
          <a:solidFill>
            <a:schemeClr val="tx1"/>
          </a:solidFill>
        </a:defRPr>
      </a:pPr>
      <a:endParaRPr lang="pl-PL"/>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15119909617542"/>
          <c:y val="3.0280227261570446E-2"/>
          <c:w val="0.85350759131808362"/>
          <c:h val="0.84206357562338063"/>
        </c:manualLayout>
      </c:layout>
      <c:barChart>
        <c:barDir val="col"/>
        <c:grouping val="clustered"/>
        <c:varyColors val="0"/>
        <c:ser>
          <c:idx val="0"/>
          <c:order val="0"/>
          <c:tx>
            <c:strRef>
              <c:f>Arkusz3!$B$2</c:f>
              <c:strCache>
                <c:ptCount val="1"/>
                <c:pt idx="0">
                  <c:v>Liczba</c:v>
                </c:pt>
              </c:strCache>
            </c:strRef>
          </c:tx>
          <c:spPr>
            <a:solidFill>
              <a:srgbClr val="00B0F0"/>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Arkusz3!$A$3:$A$10</c:f>
              <c:strCache>
                <c:ptCount val="8"/>
                <c:pt idx="0">
                  <c:v>powyżej 9 lat</c:v>
                </c:pt>
                <c:pt idx="1">
                  <c:v>8</c:v>
                </c:pt>
                <c:pt idx="2">
                  <c:v>7</c:v>
                </c:pt>
                <c:pt idx="3">
                  <c:v>6</c:v>
                </c:pt>
                <c:pt idx="4">
                  <c:v>5</c:v>
                </c:pt>
                <c:pt idx="5">
                  <c:v>4</c:v>
                </c:pt>
                <c:pt idx="6">
                  <c:v>3</c:v>
                </c:pt>
                <c:pt idx="7">
                  <c:v>2</c:v>
                </c:pt>
              </c:strCache>
            </c:strRef>
          </c:cat>
          <c:val>
            <c:numRef>
              <c:f>Arkusz3!$B$3:$B$10</c:f>
              <c:numCache>
                <c:formatCode>#,##0</c:formatCode>
                <c:ptCount val="8"/>
                <c:pt idx="0">
                  <c:v>35200</c:v>
                </c:pt>
                <c:pt idx="1">
                  <c:v>6700</c:v>
                </c:pt>
                <c:pt idx="2">
                  <c:v>10043</c:v>
                </c:pt>
                <c:pt idx="3">
                  <c:v>9880</c:v>
                </c:pt>
                <c:pt idx="4">
                  <c:v>18799</c:v>
                </c:pt>
                <c:pt idx="5">
                  <c:v>22304</c:v>
                </c:pt>
                <c:pt idx="6">
                  <c:v>23238</c:v>
                </c:pt>
                <c:pt idx="7">
                  <c:v>28780</c:v>
                </c:pt>
              </c:numCache>
            </c:numRef>
          </c:val>
        </c:ser>
        <c:dLbls>
          <c:showLegendKey val="0"/>
          <c:showVal val="0"/>
          <c:showCatName val="0"/>
          <c:showSerName val="0"/>
          <c:showPercent val="0"/>
          <c:showBubbleSize val="0"/>
        </c:dLbls>
        <c:gapWidth val="219"/>
        <c:overlap val="-27"/>
        <c:axId val="106010112"/>
        <c:axId val="106012032"/>
      </c:barChart>
      <c:catAx>
        <c:axId val="106010112"/>
        <c:scaling>
          <c:orientation val="maxMin"/>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pl-PL"/>
                  <a:t>Lata eksplatacji</a:t>
                </a:r>
              </a:p>
            </c:rich>
          </c:tx>
          <c:layout>
            <c:manualLayout>
              <c:xMode val="edge"/>
              <c:yMode val="edge"/>
              <c:x val="0.85395860311313498"/>
              <c:y val="0.95379534702862501"/>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pl-PL"/>
          </a:p>
        </c:txPr>
        <c:crossAx val="106012032"/>
        <c:crosses val="autoZero"/>
        <c:auto val="1"/>
        <c:lblAlgn val="ctr"/>
        <c:lblOffset val="100"/>
        <c:noMultiLvlLbl val="0"/>
      </c:catAx>
      <c:valAx>
        <c:axId val="106012032"/>
        <c:scaling>
          <c:orientation val="minMax"/>
        </c:scaling>
        <c:delete val="0"/>
        <c:axPos val="r"/>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pl-PL"/>
                  <a:t>Liczba POŚ [szt.]</a:t>
                </a:r>
              </a:p>
            </c:rich>
          </c:tx>
          <c:layout>
            <c:manualLayout>
              <c:xMode val="edge"/>
              <c:yMode val="edge"/>
              <c:x val="9.7625879181989748E-3"/>
              <c:y val="0.33786136165749059"/>
            </c:manualLayout>
          </c:layout>
          <c:overlay val="0"/>
          <c:spPr>
            <a:noFill/>
            <a:ln>
              <a:noFill/>
            </a:ln>
            <a:effectLst/>
          </c:spPr>
        </c:title>
        <c:numFmt formatCode="#,##0" sourceLinked="1"/>
        <c:majorTickMark val="cross"/>
        <c:minorTickMark val="none"/>
        <c:tickLblPos val="nextTo"/>
        <c:spPr>
          <a:noFill/>
          <a:ln>
            <a:solidFill>
              <a:schemeClr val="accent1"/>
            </a:solid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pl-PL"/>
          </a:p>
        </c:txPr>
        <c:crossAx val="106010112"/>
        <c:crosses val="autoZero"/>
        <c:crossBetween val="between"/>
      </c:valAx>
      <c:spPr>
        <a:noFill/>
        <a:ln>
          <a:noFill/>
        </a:ln>
        <a:effectLst/>
      </c:spPr>
    </c:plotArea>
    <c:plotVisOnly val="1"/>
    <c:dispBlanksAs val="gap"/>
    <c:showDLblsOverMax val="0"/>
  </c:chart>
  <c:spPr>
    <a:noFill/>
    <a:ln>
      <a:noFill/>
    </a:ln>
    <a:effectLst/>
  </c:spPr>
  <c:txPr>
    <a:bodyPr/>
    <a:lstStyle/>
    <a:p>
      <a:pPr>
        <a:defRPr sz="1600">
          <a:solidFill>
            <a:sysClr val="windowText" lastClr="000000"/>
          </a:solidFill>
        </a:defRPr>
      </a:pPr>
      <a:endParaRPr lang="pl-PL"/>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solidFill>
                <a:schemeClr val="tx1"/>
              </a:solidFill>
            </a:ln>
            <a:effectLst/>
          </c:spPr>
          <c:invertIfNegative val="0"/>
          <c:dPt>
            <c:idx val="2"/>
            <c:invertIfNegative val="0"/>
            <c:bubble3D val="0"/>
            <c:spPr>
              <a:solidFill>
                <a:srgbClr val="FFC000"/>
              </a:solidFill>
              <a:ln>
                <a:solidFill>
                  <a:schemeClr val="tx1"/>
                </a:solidFill>
              </a:ln>
              <a:effectLst/>
            </c:spPr>
          </c:dPt>
          <c:dPt>
            <c:idx val="5"/>
            <c:invertIfNegative val="0"/>
            <c:bubble3D val="0"/>
            <c:spPr>
              <a:solidFill>
                <a:srgbClr val="FF0000"/>
              </a:solidFill>
              <a:ln>
                <a:solidFill>
                  <a:schemeClr val="tx1"/>
                </a:solidFill>
              </a:ln>
              <a:effectLst/>
            </c:spPr>
          </c:dPt>
          <c:dLbls>
            <c:dLbl>
              <c:idx val="2"/>
              <c:layout>
                <c:manualLayout>
                  <c:x val="1.405257744187272E-3"/>
                  <c:y val="-1.505591519641453E-2"/>
                </c:manualLayout>
              </c:layout>
              <c:numFmt formatCode="#,##0" sourceLinked="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pl-PL"/>
                </a:p>
              </c:txPr>
              <c:showLegendKey val="0"/>
              <c:showVal val="1"/>
              <c:showCatName val="0"/>
              <c:showSerName val="0"/>
              <c:showPercent val="0"/>
              <c:showBubbleSize val="0"/>
              <c:extLst>
                <c:ext xmlns:c15="http://schemas.microsoft.com/office/drawing/2012/chart" uri="{CE6537A1-D6FC-4f65-9D91-7224C49458BB}"/>
              </c:extLst>
            </c:dLbl>
            <c:dLbl>
              <c:idx val="3"/>
              <c:layout>
                <c:manualLayout>
                  <c:x val="1.405257744187272E-3"/>
                  <c:y val="7.0705745338640533E-3"/>
                </c:manualLayout>
              </c:layout>
              <c:showLegendKey val="0"/>
              <c:showVal val="1"/>
              <c:showCatName val="0"/>
              <c:showSerName val="0"/>
              <c:showPercent val="0"/>
              <c:showBubbleSize val="0"/>
              <c:extLst>
                <c:ext xmlns:c15="http://schemas.microsoft.com/office/drawing/2012/chart" uri="{CE6537A1-D6FC-4f65-9D91-7224C49458BB}"/>
              </c:extLst>
            </c:dLbl>
            <c:dLbl>
              <c:idx val="5"/>
              <c:numFmt formatCode="#,##0" sourceLinked="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pl-PL"/>
                </a:p>
              </c:txPr>
              <c:showLegendKey val="0"/>
              <c:showVal val="1"/>
              <c:showCatName val="0"/>
              <c:showSerName val="0"/>
              <c:showPercent val="0"/>
              <c:showBubbleSize val="0"/>
            </c:dLbl>
            <c:dLbl>
              <c:idx val="14"/>
              <c:layout>
                <c:manualLayout>
                  <c:x val="-1.4052577441873236E-3"/>
                  <c:y val="2.8925585535195205E-3"/>
                </c:manualLayout>
              </c:layout>
              <c:showLegendKey val="0"/>
              <c:showVal val="1"/>
              <c:showCatName val="0"/>
              <c:showSerName val="0"/>
              <c:showPercent val="0"/>
              <c:showBubbleSize val="0"/>
              <c:extLst>
                <c:ext xmlns:c15="http://schemas.microsoft.com/office/drawing/2012/chart" uri="{CE6537A1-D6FC-4f65-9D91-7224C49458BB}"/>
              </c:extLst>
            </c:dLbl>
            <c:dLbl>
              <c:idx val="15"/>
              <c:layout>
                <c:manualLayout>
                  <c:x val="-2.8105154883746458E-3"/>
                  <c:y val="-3.0111830392829077E-2"/>
                </c:manualLayout>
              </c:layout>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Arkusz3!$A$15:$A$30</c:f>
              <c:strCache>
                <c:ptCount val="16"/>
                <c:pt idx="0">
                  <c:v> ŁÓDZKIE</c:v>
                </c:pt>
                <c:pt idx="1">
                  <c:v> MAZOWIECKIE</c:v>
                </c:pt>
                <c:pt idx="2">
                  <c:v> MAŁOPOLSKIE</c:v>
                </c:pt>
                <c:pt idx="3">
                  <c:v> ŚLĄSKIE</c:v>
                </c:pt>
                <c:pt idx="4">
                  <c:v> LUBELSKIE</c:v>
                </c:pt>
                <c:pt idx="5">
                  <c:v> PODKARPACKIE</c:v>
                </c:pt>
                <c:pt idx="6">
                  <c:v> PODLASKIE</c:v>
                </c:pt>
                <c:pt idx="7">
                  <c:v> ŚWIĘTOKRZYSKIE</c:v>
                </c:pt>
                <c:pt idx="8">
                  <c:v> LUBUSKIE</c:v>
                </c:pt>
                <c:pt idx="9">
                  <c:v> WIELKOPOLSKIE</c:v>
                </c:pt>
                <c:pt idx="10">
                  <c:v> ZACHODNIOPOMORSKIE</c:v>
                </c:pt>
                <c:pt idx="11">
                  <c:v> DOLNOŚLĄSKIE</c:v>
                </c:pt>
                <c:pt idx="12">
                  <c:v> OPOLSKIE</c:v>
                </c:pt>
                <c:pt idx="13">
                  <c:v> KUJAWSKO</c:v>
                </c:pt>
                <c:pt idx="14">
                  <c:v> POMORSKIE</c:v>
                </c:pt>
                <c:pt idx="15">
                  <c:v> WARMIŃSKO</c:v>
                </c:pt>
              </c:strCache>
            </c:strRef>
          </c:cat>
          <c:val>
            <c:numRef>
              <c:f>Arkusz3!$B$15:$B$30</c:f>
              <c:numCache>
                <c:formatCode>0</c:formatCode>
                <c:ptCount val="16"/>
                <c:pt idx="0">
                  <c:v>15011</c:v>
                </c:pt>
                <c:pt idx="1">
                  <c:v>20834</c:v>
                </c:pt>
                <c:pt idx="2">
                  <c:v>11184</c:v>
                </c:pt>
                <c:pt idx="3">
                  <c:v>10640</c:v>
                </c:pt>
                <c:pt idx="4">
                  <c:v>18458</c:v>
                </c:pt>
                <c:pt idx="5">
                  <c:v>1562</c:v>
                </c:pt>
                <c:pt idx="6">
                  <c:v>11081</c:v>
                </c:pt>
                <c:pt idx="7">
                  <c:v>6178</c:v>
                </c:pt>
                <c:pt idx="8">
                  <c:v>3218</c:v>
                </c:pt>
                <c:pt idx="9">
                  <c:v>15666</c:v>
                </c:pt>
                <c:pt idx="10">
                  <c:v>3787</c:v>
                </c:pt>
                <c:pt idx="11">
                  <c:v>6557</c:v>
                </c:pt>
                <c:pt idx="12">
                  <c:v>3178</c:v>
                </c:pt>
                <c:pt idx="13">
                  <c:v>19552</c:v>
                </c:pt>
                <c:pt idx="14">
                  <c:v>4016</c:v>
                </c:pt>
                <c:pt idx="15">
                  <c:v>4022</c:v>
                </c:pt>
              </c:numCache>
            </c:numRef>
          </c:val>
        </c:ser>
        <c:dLbls>
          <c:showLegendKey val="0"/>
          <c:showVal val="0"/>
          <c:showCatName val="0"/>
          <c:showSerName val="0"/>
          <c:showPercent val="0"/>
          <c:showBubbleSize val="0"/>
        </c:dLbls>
        <c:gapWidth val="219"/>
        <c:overlap val="-27"/>
        <c:axId val="106379136"/>
        <c:axId val="106380672"/>
      </c:barChart>
      <c:catAx>
        <c:axId val="10637913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pl-PL"/>
          </a:p>
        </c:txPr>
        <c:crossAx val="106380672"/>
        <c:crosses val="autoZero"/>
        <c:auto val="1"/>
        <c:lblAlgn val="ctr"/>
        <c:lblOffset val="100"/>
        <c:noMultiLvlLbl val="0"/>
      </c:catAx>
      <c:valAx>
        <c:axId val="1063806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pl-PL" b="0"/>
                  <a:t>Liczba POŚ [szt.]</a:t>
                </a:r>
              </a:p>
            </c:rich>
          </c:tx>
          <c:layout/>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pl-PL"/>
          </a:p>
        </c:txPr>
        <c:crossAx val="106379136"/>
        <c:crosses val="autoZero"/>
        <c:crossBetween val="between"/>
      </c:valAx>
      <c:spPr>
        <a:noFill/>
        <a:ln>
          <a:noFill/>
        </a:ln>
        <a:effectLst/>
      </c:spPr>
    </c:plotArea>
    <c:plotVisOnly val="1"/>
    <c:dispBlanksAs val="gap"/>
    <c:showDLblsOverMax val="0"/>
  </c:chart>
  <c:spPr>
    <a:noFill/>
    <a:ln>
      <a:noFill/>
    </a:ln>
    <a:effectLst/>
  </c:spPr>
  <c:txPr>
    <a:bodyPr/>
    <a:lstStyle/>
    <a:p>
      <a:pPr>
        <a:defRPr sz="2000">
          <a:solidFill>
            <a:schemeClr val="tx1"/>
          </a:solidFill>
        </a:defRPr>
      </a:pPr>
      <a:endParaRPr lang="pl-PL"/>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28811787223736"/>
          <c:y val="6.0669918789511196E-2"/>
          <c:w val="0.82479281792411618"/>
          <c:h val="0.60841427510764357"/>
        </c:manualLayout>
      </c:layout>
      <c:barChart>
        <c:barDir val="col"/>
        <c:grouping val="clustered"/>
        <c:varyColors val="0"/>
        <c:ser>
          <c:idx val="0"/>
          <c:order val="0"/>
          <c:tx>
            <c:v>Miasto</c:v>
          </c:tx>
          <c:spPr>
            <a:solidFill>
              <a:srgbClr val="FF0000"/>
            </a:solidFill>
            <a:ln>
              <a:solidFill>
                <a:schemeClr val="tx1"/>
              </a:solidFill>
            </a:ln>
            <a:effectLst/>
          </c:spPr>
          <c:invertIfNegative val="0"/>
          <c:dLbls>
            <c:dLbl>
              <c:idx val="0"/>
              <c:layout>
                <c:manualLayout>
                  <c:x val="-2.5297416166620349E-2"/>
                  <c:y val="-2.1508450280592131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8.4324720555401227E-3"/>
                  <c:y val="-4.3016900561184289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8.4324720555401227E-3"/>
                  <c:y val="-2.1508450280592908E-3"/>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4.2162360277700588E-3"/>
                  <c:y val="-4.086605553312507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2648708083310175E-2"/>
                  <c:y val="4.3016900561183499E-3"/>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8.4324720555401227E-3"/>
                  <c:y val="1.0754225140296064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1.1243296074053478E-2"/>
                  <c:y val="1.0754225140296064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7.0270600462834284E-3"/>
                  <c:y val="2.1508450280591338E-3"/>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1.1243296074053478E-2"/>
                  <c:y val="6.452535084177642E-3"/>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7.0270600462835325E-3"/>
                  <c:y val="4.3016900561183499E-3"/>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1.1243296074053581E-2"/>
                  <c:y val="1.0754225140296144E-2"/>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7.0270600462835325E-3"/>
                  <c:y val="1.0754225140296144E-2"/>
                </c:manualLayout>
              </c:layout>
              <c:showLegendKey val="0"/>
              <c:showVal val="1"/>
              <c:showCatName val="0"/>
              <c:showSerName val="0"/>
              <c:showPercent val="0"/>
              <c:showBubbleSize val="0"/>
              <c:extLst>
                <c:ext xmlns:c15="http://schemas.microsoft.com/office/drawing/2012/chart" uri="{CE6537A1-D6FC-4f65-9D91-7224C49458BB}"/>
              </c:extLst>
            </c:dLbl>
            <c:dLbl>
              <c:idx val="12"/>
              <c:layout>
                <c:manualLayout>
                  <c:x val="-9.8378840647968049E-3"/>
                  <c:y val="1.0754225140296064E-2"/>
                </c:manualLayout>
              </c:layout>
              <c:showLegendKey val="0"/>
              <c:showVal val="1"/>
              <c:showCatName val="0"/>
              <c:showSerName val="0"/>
              <c:showPercent val="0"/>
              <c:showBubbleSize val="0"/>
              <c:extLst>
                <c:ext xmlns:c15="http://schemas.microsoft.com/office/drawing/2012/chart" uri="{CE6537A1-D6FC-4f65-9D91-7224C49458BB}"/>
              </c:extLst>
            </c:dLbl>
            <c:dLbl>
              <c:idx val="13"/>
              <c:layout>
                <c:manualLayout>
                  <c:x val="-8.4324720555401227E-3"/>
                  <c:y val="1.505591519641449E-2"/>
                </c:manualLayout>
              </c:layout>
              <c:showLegendKey val="0"/>
              <c:showVal val="1"/>
              <c:showCatName val="0"/>
              <c:showSerName val="0"/>
              <c:showPercent val="0"/>
              <c:showBubbleSize val="0"/>
              <c:extLst>
                <c:ext xmlns:c15="http://schemas.microsoft.com/office/drawing/2012/chart" uri="{CE6537A1-D6FC-4f65-9D91-7224C49458BB}"/>
              </c:extLst>
            </c:dLbl>
            <c:dLbl>
              <c:idx val="14"/>
              <c:layout>
                <c:manualLayout>
                  <c:x val="-9.8378840647969056E-3"/>
                  <c:y val="4.3016900561183499E-3"/>
                </c:manualLayout>
              </c:layout>
              <c:showLegendKey val="0"/>
              <c:showVal val="1"/>
              <c:showCatName val="0"/>
              <c:showSerName val="0"/>
              <c:showPercent val="0"/>
              <c:showBubbleSize val="0"/>
              <c:extLst>
                <c:ext xmlns:c15="http://schemas.microsoft.com/office/drawing/2012/chart" uri="{CE6537A1-D6FC-4f65-9D91-7224C49458BB}"/>
              </c:extLst>
            </c:dLbl>
            <c:dLbl>
              <c:idx val="15"/>
              <c:layout>
                <c:manualLayout>
                  <c:x val="-9.8378840647968049E-3"/>
                  <c:y val="-7.8863406658701345E-1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olidFill>
                      <a:round/>
                    </a:ln>
                    <a:effectLst/>
                  </c:spPr>
                </c15:leaderLines>
              </c:ext>
            </c:extLst>
          </c:dLbls>
          <c:cat>
            <c:strRef>
              <c:f>Arkusz3!$A$15:$A$30</c:f>
              <c:strCache>
                <c:ptCount val="16"/>
                <c:pt idx="0">
                  <c:v> ŁÓDZKIE</c:v>
                </c:pt>
                <c:pt idx="1">
                  <c:v> MAZOWIECKIE</c:v>
                </c:pt>
                <c:pt idx="2">
                  <c:v> MAŁOPOLSKIE</c:v>
                </c:pt>
                <c:pt idx="3">
                  <c:v> ŚLĄSKIE</c:v>
                </c:pt>
                <c:pt idx="4">
                  <c:v> LUBELSKIE</c:v>
                </c:pt>
                <c:pt idx="5">
                  <c:v> PODKARPACKIE</c:v>
                </c:pt>
                <c:pt idx="6">
                  <c:v> PODLASKIE</c:v>
                </c:pt>
                <c:pt idx="7">
                  <c:v> ŚWIĘTOKRZYSKIE</c:v>
                </c:pt>
                <c:pt idx="8">
                  <c:v> LUBUSKIE</c:v>
                </c:pt>
                <c:pt idx="9">
                  <c:v> WIELKOPOLSKIE</c:v>
                </c:pt>
                <c:pt idx="10">
                  <c:v> ZACHODNIOPOMORSKIE</c:v>
                </c:pt>
                <c:pt idx="11">
                  <c:v> DOLNOŚLĄSKIE</c:v>
                </c:pt>
                <c:pt idx="12">
                  <c:v> OPOLSKIE</c:v>
                </c:pt>
                <c:pt idx="13">
                  <c:v> KUJAWSKO</c:v>
                </c:pt>
                <c:pt idx="14">
                  <c:v> POMORSKIE</c:v>
                </c:pt>
                <c:pt idx="15">
                  <c:v> WARMIŃSKO</c:v>
                </c:pt>
              </c:strCache>
            </c:strRef>
          </c:cat>
          <c:val>
            <c:numRef>
              <c:f>Arkusz3!$C$15:$C$30</c:f>
              <c:numCache>
                <c:formatCode>0</c:formatCode>
                <c:ptCount val="16"/>
                <c:pt idx="0">
                  <c:v>1494</c:v>
                </c:pt>
                <c:pt idx="1">
                  <c:v>913</c:v>
                </c:pt>
                <c:pt idx="2">
                  <c:v>1036</c:v>
                </c:pt>
                <c:pt idx="3">
                  <c:v>5410</c:v>
                </c:pt>
                <c:pt idx="4">
                  <c:v>395</c:v>
                </c:pt>
                <c:pt idx="5">
                  <c:v>150</c:v>
                </c:pt>
                <c:pt idx="6">
                  <c:v>152</c:v>
                </c:pt>
                <c:pt idx="7">
                  <c:v>267</c:v>
                </c:pt>
                <c:pt idx="8">
                  <c:v>448</c:v>
                </c:pt>
                <c:pt idx="9">
                  <c:v>900</c:v>
                </c:pt>
                <c:pt idx="10">
                  <c:v>654</c:v>
                </c:pt>
                <c:pt idx="11">
                  <c:v>615</c:v>
                </c:pt>
                <c:pt idx="12">
                  <c:v>166</c:v>
                </c:pt>
                <c:pt idx="13">
                  <c:v>755</c:v>
                </c:pt>
                <c:pt idx="14">
                  <c:v>300</c:v>
                </c:pt>
                <c:pt idx="15">
                  <c:v>72</c:v>
                </c:pt>
              </c:numCache>
            </c:numRef>
          </c:val>
        </c:ser>
        <c:ser>
          <c:idx val="1"/>
          <c:order val="1"/>
          <c:tx>
            <c:v>Wieś</c:v>
          </c:tx>
          <c:spPr>
            <a:solidFill>
              <a:srgbClr val="00B050"/>
            </a:solidFill>
            <a:ln>
              <a:solidFill>
                <a:schemeClr val="tx1"/>
              </a:solidFill>
            </a:ln>
            <a:effectLst/>
          </c:spPr>
          <c:invertIfNegative val="0"/>
          <c:dLbls>
            <c:dLbl>
              <c:idx val="3"/>
              <c:layout>
                <c:manualLayout>
                  <c:x val="1.6864944111080183E-2"/>
                  <c:y val="6.452535084177642E-3"/>
                </c:manualLayout>
              </c:layout>
              <c:showLegendKey val="0"/>
              <c:showVal val="1"/>
              <c:showCatName val="0"/>
              <c:showSerName val="0"/>
              <c:showPercent val="0"/>
              <c:showBubbleSize val="0"/>
              <c:extLst>
                <c:ext xmlns:c15="http://schemas.microsoft.com/office/drawing/2012/chart" uri="{CE6537A1-D6FC-4f65-9D91-7224C49458BB}"/>
              </c:extLst>
            </c:dLbl>
            <c:dLbl>
              <c:idx val="14"/>
              <c:layout>
                <c:manualLayout>
                  <c:x val="0"/>
                  <c:y val="8.6033801122367727E-3"/>
                </c:manualLayout>
              </c:layout>
              <c:showLegendKey val="0"/>
              <c:showVal val="1"/>
              <c:showCatName val="0"/>
              <c:showSerName val="0"/>
              <c:showPercent val="0"/>
              <c:showBubbleSize val="0"/>
              <c:extLst>
                <c:ext xmlns:c15="http://schemas.microsoft.com/office/drawing/2012/chart" uri="{CE6537A1-D6FC-4f65-9D91-7224C49458BB}"/>
              </c:extLst>
            </c:dLbl>
            <c:dLbl>
              <c:idx val="15"/>
              <c:layout>
                <c:manualLayout>
                  <c:x val="1.6864944111080225E-2"/>
                  <c:y val="-7.8863406658701345E-17"/>
                </c:manualLayout>
              </c:layout>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Arkusz3!$A$15:$A$30</c:f>
              <c:strCache>
                <c:ptCount val="16"/>
                <c:pt idx="0">
                  <c:v> ŁÓDZKIE</c:v>
                </c:pt>
                <c:pt idx="1">
                  <c:v> MAZOWIECKIE</c:v>
                </c:pt>
                <c:pt idx="2">
                  <c:v> MAŁOPOLSKIE</c:v>
                </c:pt>
                <c:pt idx="3">
                  <c:v> ŚLĄSKIE</c:v>
                </c:pt>
                <c:pt idx="4">
                  <c:v> LUBELSKIE</c:v>
                </c:pt>
                <c:pt idx="5">
                  <c:v> PODKARPACKIE</c:v>
                </c:pt>
                <c:pt idx="6">
                  <c:v> PODLASKIE</c:v>
                </c:pt>
                <c:pt idx="7">
                  <c:v> ŚWIĘTOKRZYSKIE</c:v>
                </c:pt>
                <c:pt idx="8">
                  <c:v> LUBUSKIE</c:v>
                </c:pt>
                <c:pt idx="9">
                  <c:v> WIELKOPOLSKIE</c:v>
                </c:pt>
                <c:pt idx="10">
                  <c:v> ZACHODNIOPOMORSKIE</c:v>
                </c:pt>
                <c:pt idx="11">
                  <c:v> DOLNOŚLĄSKIE</c:v>
                </c:pt>
                <c:pt idx="12">
                  <c:v> OPOLSKIE</c:v>
                </c:pt>
                <c:pt idx="13">
                  <c:v> KUJAWSKO</c:v>
                </c:pt>
                <c:pt idx="14">
                  <c:v> POMORSKIE</c:v>
                </c:pt>
                <c:pt idx="15">
                  <c:v> WARMIŃSKO</c:v>
                </c:pt>
              </c:strCache>
            </c:strRef>
          </c:cat>
          <c:val>
            <c:numRef>
              <c:f>Arkusz3!$D$15:$D$30</c:f>
              <c:numCache>
                <c:formatCode>0</c:formatCode>
                <c:ptCount val="16"/>
                <c:pt idx="0">
                  <c:v>13517</c:v>
                </c:pt>
                <c:pt idx="1">
                  <c:v>19921</c:v>
                </c:pt>
                <c:pt idx="2">
                  <c:v>10148</c:v>
                </c:pt>
                <c:pt idx="3">
                  <c:v>5230</c:v>
                </c:pt>
                <c:pt idx="4">
                  <c:v>18063</c:v>
                </c:pt>
                <c:pt idx="5">
                  <c:v>1412</c:v>
                </c:pt>
                <c:pt idx="6">
                  <c:v>10929</c:v>
                </c:pt>
                <c:pt idx="7">
                  <c:v>5911</c:v>
                </c:pt>
                <c:pt idx="8">
                  <c:v>2770</c:v>
                </c:pt>
                <c:pt idx="9">
                  <c:v>14766</c:v>
                </c:pt>
                <c:pt idx="10">
                  <c:v>3133</c:v>
                </c:pt>
                <c:pt idx="11">
                  <c:v>5942</c:v>
                </c:pt>
                <c:pt idx="12">
                  <c:v>3012</c:v>
                </c:pt>
                <c:pt idx="13">
                  <c:v>18797</c:v>
                </c:pt>
                <c:pt idx="14">
                  <c:v>3716</c:v>
                </c:pt>
                <c:pt idx="15">
                  <c:v>3950</c:v>
                </c:pt>
              </c:numCache>
            </c:numRef>
          </c:val>
        </c:ser>
        <c:dLbls>
          <c:showLegendKey val="0"/>
          <c:showVal val="0"/>
          <c:showCatName val="0"/>
          <c:showSerName val="0"/>
          <c:showPercent val="0"/>
          <c:showBubbleSize val="0"/>
        </c:dLbls>
        <c:gapWidth val="219"/>
        <c:overlap val="-27"/>
        <c:axId val="106456576"/>
        <c:axId val="106458112"/>
      </c:barChart>
      <c:catAx>
        <c:axId val="1064565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pl-PL"/>
          </a:p>
        </c:txPr>
        <c:crossAx val="106458112"/>
        <c:crosses val="autoZero"/>
        <c:auto val="1"/>
        <c:lblAlgn val="ctr"/>
        <c:lblOffset val="100"/>
        <c:noMultiLvlLbl val="0"/>
      </c:catAx>
      <c:valAx>
        <c:axId val="1064581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pl-PL"/>
                  <a:t>Liczba POŚ [szt.]</a:t>
                </a:r>
              </a:p>
            </c:rich>
          </c:tx>
          <c:layout/>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pl-PL"/>
          </a:p>
        </c:txPr>
        <c:crossAx val="1064565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pl-PL"/>
        </a:p>
      </c:txPr>
    </c:legend>
    <c:plotVisOnly val="1"/>
    <c:dispBlanksAs val="gap"/>
    <c:showDLblsOverMax val="0"/>
  </c:chart>
  <c:spPr>
    <a:noFill/>
    <a:ln>
      <a:noFill/>
    </a:ln>
    <a:effectLst/>
  </c:spPr>
  <c:txPr>
    <a:bodyPr/>
    <a:lstStyle/>
    <a:p>
      <a:pPr>
        <a:defRPr sz="2000">
          <a:solidFill>
            <a:schemeClr val="tx1"/>
          </a:solidFill>
        </a:defRPr>
      </a:pPr>
      <a:endParaRPr lang="pl-PL"/>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Arkusz3!$B$72</c:f>
              <c:strCache>
                <c:ptCount val="1"/>
                <c:pt idx="0">
                  <c:v>Ogółem</c:v>
                </c:pt>
              </c:strCache>
            </c:strRef>
          </c:tx>
          <c:spPr>
            <a:solidFill>
              <a:srgbClr val="FFFF00"/>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Arkusz3!$A$73:$A$94</c:f>
              <c:strCache>
                <c:ptCount val="22"/>
                <c:pt idx="0">
                  <c:v> bocheński</c:v>
                </c:pt>
                <c:pt idx="1">
                  <c:v> krakowski</c:v>
                </c:pt>
                <c:pt idx="2">
                  <c:v> miechowski</c:v>
                </c:pt>
                <c:pt idx="3">
                  <c:v> myślenicki</c:v>
                </c:pt>
                <c:pt idx="4">
                  <c:v> proszowicki</c:v>
                </c:pt>
                <c:pt idx="5">
                  <c:v> wielicki</c:v>
                </c:pt>
                <c:pt idx="6">
                  <c:v> m.Kraków</c:v>
                </c:pt>
                <c:pt idx="7">
                  <c:v> gorlicki</c:v>
                </c:pt>
                <c:pt idx="8">
                  <c:v> limanowski</c:v>
                </c:pt>
                <c:pt idx="9">
                  <c:v> nowosądecki</c:v>
                </c:pt>
                <c:pt idx="10">
                  <c:v> nowotarski</c:v>
                </c:pt>
                <c:pt idx="11">
                  <c:v> tatrzański</c:v>
                </c:pt>
                <c:pt idx="12">
                  <c:v> m.Nowy Sącz</c:v>
                </c:pt>
                <c:pt idx="13">
                  <c:v> chrzanowski</c:v>
                </c:pt>
                <c:pt idx="14">
                  <c:v> olkuski</c:v>
                </c:pt>
                <c:pt idx="15">
                  <c:v> oświęcimski</c:v>
                </c:pt>
                <c:pt idx="16">
                  <c:v> suski</c:v>
                </c:pt>
                <c:pt idx="17">
                  <c:v> wadowicki</c:v>
                </c:pt>
                <c:pt idx="18">
                  <c:v> brzeski</c:v>
                </c:pt>
                <c:pt idx="19">
                  <c:v> dąbrowski</c:v>
                </c:pt>
                <c:pt idx="20">
                  <c:v> tarnowski</c:v>
                </c:pt>
                <c:pt idx="21">
                  <c:v> m.Tarnów</c:v>
                </c:pt>
              </c:strCache>
            </c:strRef>
          </c:cat>
          <c:val>
            <c:numRef>
              <c:f>Arkusz3!$B$73:$B$94</c:f>
              <c:numCache>
                <c:formatCode>#,##0</c:formatCode>
                <c:ptCount val="22"/>
                <c:pt idx="0">
                  <c:v>313</c:v>
                </c:pt>
                <c:pt idx="1">
                  <c:v>1160</c:v>
                </c:pt>
                <c:pt idx="2">
                  <c:v>2284</c:v>
                </c:pt>
                <c:pt idx="3">
                  <c:v>227</c:v>
                </c:pt>
                <c:pt idx="4">
                  <c:v>358</c:v>
                </c:pt>
                <c:pt idx="5">
                  <c:v>1197</c:v>
                </c:pt>
                <c:pt idx="6">
                  <c:v>151</c:v>
                </c:pt>
                <c:pt idx="7">
                  <c:v>364</c:v>
                </c:pt>
                <c:pt idx="8">
                  <c:v>199</c:v>
                </c:pt>
                <c:pt idx="9">
                  <c:v>744</c:v>
                </c:pt>
                <c:pt idx="10">
                  <c:v>130</c:v>
                </c:pt>
                <c:pt idx="11">
                  <c:v>130</c:v>
                </c:pt>
                <c:pt idx="12">
                  <c:v>0</c:v>
                </c:pt>
                <c:pt idx="13">
                  <c:v>992</c:v>
                </c:pt>
                <c:pt idx="14">
                  <c:v>706</c:v>
                </c:pt>
                <c:pt idx="15">
                  <c:v>432</c:v>
                </c:pt>
                <c:pt idx="16">
                  <c:v>138</c:v>
                </c:pt>
                <c:pt idx="17">
                  <c:v>600</c:v>
                </c:pt>
                <c:pt idx="18">
                  <c:v>292</c:v>
                </c:pt>
                <c:pt idx="19">
                  <c:v>122</c:v>
                </c:pt>
                <c:pt idx="20">
                  <c:v>640</c:v>
                </c:pt>
                <c:pt idx="21">
                  <c:v>5</c:v>
                </c:pt>
              </c:numCache>
            </c:numRef>
          </c:val>
        </c:ser>
        <c:dLbls>
          <c:showLegendKey val="0"/>
          <c:showVal val="0"/>
          <c:showCatName val="0"/>
          <c:showSerName val="0"/>
          <c:showPercent val="0"/>
          <c:showBubbleSize val="0"/>
        </c:dLbls>
        <c:gapWidth val="219"/>
        <c:overlap val="-27"/>
        <c:axId val="106124032"/>
        <c:axId val="106125568"/>
      </c:barChart>
      <c:catAx>
        <c:axId val="1061240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pl-PL"/>
          </a:p>
        </c:txPr>
        <c:crossAx val="106125568"/>
        <c:crosses val="autoZero"/>
        <c:auto val="1"/>
        <c:lblAlgn val="ctr"/>
        <c:lblOffset val="100"/>
        <c:noMultiLvlLbl val="0"/>
      </c:catAx>
      <c:valAx>
        <c:axId val="1061255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r>
                  <a:rPr lang="pl-PL"/>
                  <a:t>Liczba POŚ [szt.]</a:t>
                </a:r>
              </a:p>
            </c:rich>
          </c:tx>
          <c:layout/>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pl-PL"/>
          </a:p>
        </c:txPr>
        <c:crossAx val="106124032"/>
        <c:crosses val="autoZero"/>
        <c:crossBetween val="between"/>
      </c:valAx>
      <c:spPr>
        <a:noFill/>
        <a:ln>
          <a:noFill/>
        </a:ln>
        <a:effectLst/>
      </c:spPr>
    </c:plotArea>
    <c:plotVisOnly val="1"/>
    <c:dispBlanksAs val="gap"/>
    <c:showDLblsOverMax val="0"/>
  </c:chart>
  <c:spPr>
    <a:noFill/>
    <a:ln>
      <a:noFill/>
    </a:ln>
    <a:effectLst/>
  </c:spPr>
  <c:txPr>
    <a:bodyPr/>
    <a:lstStyle/>
    <a:p>
      <a:pPr>
        <a:defRPr sz="1800">
          <a:solidFill>
            <a:sysClr val="windowText" lastClr="000000"/>
          </a:solidFill>
        </a:defRPr>
      </a:pPr>
      <a:endParaRPr lang="pl-PL"/>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0000"/>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Arkusz3!$A$33:$A$57</c:f>
              <c:strCache>
                <c:ptCount val="25"/>
                <c:pt idx="0">
                  <c:v>bieszczadzki</c:v>
                </c:pt>
                <c:pt idx="1">
                  <c:v>brzozowski</c:v>
                </c:pt>
                <c:pt idx="2">
                  <c:v>jasielski</c:v>
                </c:pt>
                <c:pt idx="3">
                  <c:v>krośnieński</c:v>
                </c:pt>
                <c:pt idx="4">
                  <c:v>sanocki</c:v>
                </c:pt>
                <c:pt idx="5">
                  <c:v>leski</c:v>
                </c:pt>
                <c:pt idx="6">
                  <c:v>m.Krosno</c:v>
                </c:pt>
                <c:pt idx="7">
                  <c:v>jarosławski</c:v>
                </c:pt>
                <c:pt idx="8">
                  <c:v>lubaczowski</c:v>
                </c:pt>
                <c:pt idx="9">
                  <c:v>przemyski</c:v>
                </c:pt>
                <c:pt idx="10">
                  <c:v>przeworski</c:v>
                </c:pt>
                <c:pt idx="11">
                  <c:v>m.Przemyśl</c:v>
                </c:pt>
                <c:pt idx="12">
                  <c:v>kolbuszowski</c:v>
                </c:pt>
                <c:pt idx="13">
                  <c:v>łańcucki</c:v>
                </c:pt>
                <c:pt idx="14">
                  <c:v>ropczycko-sędziszowski</c:v>
                </c:pt>
                <c:pt idx="15">
                  <c:v>rzeszowski</c:v>
                </c:pt>
                <c:pt idx="16">
                  <c:v>strzyżowski</c:v>
                </c:pt>
                <c:pt idx="17">
                  <c:v>m.Rzeszów</c:v>
                </c:pt>
                <c:pt idx="18">
                  <c:v>dębicki</c:v>
                </c:pt>
                <c:pt idx="19">
                  <c:v>leżajski</c:v>
                </c:pt>
                <c:pt idx="20">
                  <c:v>mielecki</c:v>
                </c:pt>
                <c:pt idx="21">
                  <c:v>niżański</c:v>
                </c:pt>
                <c:pt idx="22">
                  <c:v>stalowowolski</c:v>
                </c:pt>
                <c:pt idx="23">
                  <c:v>tarnobrzeski</c:v>
                </c:pt>
                <c:pt idx="24">
                  <c:v>m.Tarnobrzeg</c:v>
                </c:pt>
              </c:strCache>
            </c:strRef>
          </c:cat>
          <c:val>
            <c:numRef>
              <c:f>Arkusz3!$B$33:$B$57</c:f>
              <c:numCache>
                <c:formatCode>#,##0</c:formatCode>
                <c:ptCount val="25"/>
                <c:pt idx="0">
                  <c:v>79</c:v>
                </c:pt>
                <c:pt idx="1">
                  <c:v>16</c:v>
                </c:pt>
                <c:pt idx="2">
                  <c:v>468</c:v>
                </c:pt>
                <c:pt idx="3">
                  <c:v>43</c:v>
                </c:pt>
                <c:pt idx="4">
                  <c:v>79</c:v>
                </c:pt>
                <c:pt idx="5">
                  <c:v>39</c:v>
                </c:pt>
                <c:pt idx="6">
                  <c:v>4</c:v>
                </c:pt>
                <c:pt idx="7">
                  <c:v>97</c:v>
                </c:pt>
                <c:pt idx="8">
                  <c:v>9</c:v>
                </c:pt>
                <c:pt idx="9">
                  <c:v>60</c:v>
                </c:pt>
                <c:pt idx="10">
                  <c:v>15</c:v>
                </c:pt>
                <c:pt idx="11">
                  <c:v>2</c:v>
                </c:pt>
                <c:pt idx="12">
                  <c:v>18</c:v>
                </c:pt>
                <c:pt idx="13">
                  <c:v>38</c:v>
                </c:pt>
                <c:pt idx="14">
                  <c:v>54</c:v>
                </c:pt>
                <c:pt idx="15">
                  <c:v>44</c:v>
                </c:pt>
                <c:pt idx="16">
                  <c:v>21</c:v>
                </c:pt>
                <c:pt idx="17">
                  <c:v>9</c:v>
                </c:pt>
                <c:pt idx="18">
                  <c:v>27</c:v>
                </c:pt>
                <c:pt idx="19">
                  <c:v>37</c:v>
                </c:pt>
                <c:pt idx="20">
                  <c:v>109</c:v>
                </c:pt>
                <c:pt idx="21">
                  <c:v>101</c:v>
                </c:pt>
                <c:pt idx="22">
                  <c:v>133</c:v>
                </c:pt>
                <c:pt idx="23">
                  <c:v>38</c:v>
                </c:pt>
                <c:pt idx="24">
                  <c:v>22</c:v>
                </c:pt>
              </c:numCache>
            </c:numRef>
          </c:val>
        </c:ser>
        <c:dLbls>
          <c:showLegendKey val="0"/>
          <c:showVal val="0"/>
          <c:showCatName val="0"/>
          <c:showSerName val="0"/>
          <c:showPercent val="0"/>
          <c:showBubbleSize val="0"/>
        </c:dLbls>
        <c:gapWidth val="219"/>
        <c:overlap val="-27"/>
        <c:axId val="106146432"/>
        <c:axId val="106156416"/>
      </c:barChart>
      <c:catAx>
        <c:axId val="1061464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pl-PL"/>
          </a:p>
        </c:txPr>
        <c:crossAx val="106156416"/>
        <c:crosses val="autoZero"/>
        <c:auto val="1"/>
        <c:lblAlgn val="ctr"/>
        <c:lblOffset val="100"/>
        <c:noMultiLvlLbl val="0"/>
      </c:catAx>
      <c:valAx>
        <c:axId val="1061564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pl-PL"/>
                  <a:t>Liczba POŚ [szt.]</a:t>
                </a:r>
              </a:p>
            </c:rich>
          </c:tx>
          <c:layout/>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pl-PL"/>
          </a:p>
        </c:txPr>
        <c:crossAx val="106146432"/>
        <c:crosses val="autoZero"/>
        <c:crossBetween val="between"/>
      </c:valAx>
      <c:spPr>
        <a:noFill/>
        <a:ln>
          <a:noFill/>
        </a:ln>
        <a:effectLst/>
      </c:spPr>
    </c:plotArea>
    <c:plotVisOnly val="1"/>
    <c:dispBlanksAs val="gap"/>
    <c:showDLblsOverMax val="0"/>
  </c:chart>
  <c:spPr>
    <a:noFill/>
    <a:ln>
      <a:noFill/>
    </a:ln>
    <a:effectLst/>
  </c:spPr>
  <c:txPr>
    <a:bodyPr/>
    <a:lstStyle/>
    <a:p>
      <a:pPr>
        <a:defRPr sz="2000">
          <a:solidFill>
            <a:schemeClr val="tx1"/>
          </a:solidFill>
        </a:defRPr>
      </a:pPr>
      <a:endParaRPr lang="pl-PL"/>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FF00"/>
            </a:solidFill>
            <a:ln>
              <a:solidFill>
                <a:schemeClr val="tx1"/>
              </a:solidFill>
            </a:ln>
            <a:effectLst/>
          </c:spPr>
          <c:invertIfNegative val="0"/>
          <c:dPt>
            <c:idx val="2"/>
            <c:invertIfNegative val="0"/>
            <c:bubble3D val="0"/>
            <c:spPr>
              <a:solidFill>
                <a:srgbClr val="00B0F0"/>
              </a:solidFill>
              <a:ln>
                <a:solidFill>
                  <a:schemeClr val="tx1"/>
                </a:solidFill>
              </a:ln>
              <a:effectLst/>
            </c:spPr>
          </c:dPt>
          <c:dPt>
            <c:idx val="5"/>
            <c:invertIfNegative val="0"/>
            <c:bubble3D val="0"/>
            <c:spPr>
              <a:solidFill>
                <a:srgbClr val="FF0000"/>
              </a:solidFill>
              <a:ln>
                <a:solidFill>
                  <a:schemeClr val="tx1"/>
                </a:solidFill>
              </a:ln>
              <a:effectLst/>
            </c:spPr>
          </c:dPt>
          <c:dLbls>
            <c:dLbl>
              <c:idx val="2"/>
              <c:layout>
                <c:manualLayout>
                  <c:x val="5.621648037026741E-3"/>
                  <c:y val="-2.0960928169705146E-3"/>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pl-PL"/>
                </a:p>
              </c:txPr>
              <c:showLegendKey val="0"/>
              <c:showVal val="1"/>
              <c:showCatName val="0"/>
              <c:showSerName val="0"/>
              <c:showPercent val="0"/>
              <c:showBubbleSize val="0"/>
              <c:extLst>
                <c:ext xmlns:c15="http://schemas.microsoft.com/office/drawing/2012/chart" uri="{CE6537A1-D6FC-4f65-9D91-7224C49458BB}"/>
              </c:extLst>
            </c:dLbl>
            <c:dLbl>
              <c:idx val="5"/>
              <c:layout>
                <c:manualLayout>
                  <c:x val="4.2162360277700588E-3"/>
                  <c:y val="-2.0960928169704955E-3"/>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pl-PL"/>
                </a:p>
              </c:txPr>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Arkusz3!$A$15:$A$30</c:f>
              <c:strCache>
                <c:ptCount val="16"/>
                <c:pt idx="0">
                  <c:v> ŁÓDZKIE</c:v>
                </c:pt>
                <c:pt idx="1">
                  <c:v> MAZOWIECKIE</c:v>
                </c:pt>
                <c:pt idx="2">
                  <c:v> MAŁOPOLSKIE</c:v>
                </c:pt>
                <c:pt idx="3">
                  <c:v> ŚLĄSKIE</c:v>
                </c:pt>
                <c:pt idx="4">
                  <c:v> LUBELSKIE</c:v>
                </c:pt>
                <c:pt idx="5">
                  <c:v> PODKARPACKIE</c:v>
                </c:pt>
                <c:pt idx="6">
                  <c:v> PODLASKIE</c:v>
                </c:pt>
                <c:pt idx="7">
                  <c:v> ŚWIĘTOKRZYSKIE</c:v>
                </c:pt>
                <c:pt idx="8">
                  <c:v> LUBUSKIE</c:v>
                </c:pt>
                <c:pt idx="9">
                  <c:v> WIELKOPOLSKIE</c:v>
                </c:pt>
                <c:pt idx="10">
                  <c:v> ZACHODNIOPOMORSKIE</c:v>
                </c:pt>
                <c:pt idx="11">
                  <c:v> DOLNOŚLĄSKIE</c:v>
                </c:pt>
                <c:pt idx="12">
                  <c:v> OPOLSKIE</c:v>
                </c:pt>
                <c:pt idx="13">
                  <c:v> KUJAWSKO</c:v>
                </c:pt>
                <c:pt idx="14">
                  <c:v> POMORSKIE</c:v>
                </c:pt>
                <c:pt idx="15">
                  <c:v> WARMIŃSKO</c:v>
                </c:pt>
              </c:strCache>
            </c:strRef>
          </c:cat>
          <c:val>
            <c:numRef>
              <c:f>Arkusz3!$E$15:$E$30</c:f>
              <c:numCache>
                <c:formatCode>0</c:formatCode>
                <c:ptCount val="16"/>
                <c:pt idx="0">
                  <c:v>176359</c:v>
                </c:pt>
                <c:pt idx="1">
                  <c:v>374831</c:v>
                </c:pt>
                <c:pt idx="2">
                  <c:v>301887</c:v>
                </c:pt>
                <c:pt idx="3">
                  <c:v>238120</c:v>
                </c:pt>
                <c:pt idx="4">
                  <c:v>178114</c:v>
                </c:pt>
                <c:pt idx="5">
                  <c:v>123457</c:v>
                </c:pt>
                <c:pt idx="6">
                  <c:v>73934</c:v>
                </c:pt>
                <c:pt idx="7">
                  <c:v>97369</c:v>
                </c:pt>
                <c:pt idx="8">
                  <c:v>57100</c:v>
                </c:pt>
                <c:pt idx="9">
                  <c:v>204666</c:v>
                </c:pt>
                <c:pt idx="10">
                  <c:v>38955</c:v>
                </c:pt>
                <c:pt idx="11">
                  <c:v>105396</c:v>
                </c:pt>
                <c:pt idx="12">
                  <c:v>61380</c:v>
                </c:pt>
                <c:pt idx="13">
                  <c:v>104818</c:v>
                </c:pt>
                <c:pt idx="14">
                  <c:v>69406</c:v>
                </c:pt>
                <c:pt idx="15">
                  <c:v>50780</c:v>
                </c:pt>
              </c:numCache>
            </c:numRef>
          </c:val>
        </c:ser>
        <c:dLbls>
          <c:showLegendKey val="0"/>
          <c:showVal val="0"/>
          <c:showCatName val="0"/>
          <c:showSerName val="0"/>
          <c:showPercent val="0"/>
          <c:showBubbleSize val="0"/>
        </c:dLbls>
        <c:gapWidth val="219"/>
        <c:overlap val="-27"/>
        <c:axId val="106216064"/>
        <c:axId val="106221952"/>
      </c:barChart>
      <c:catAx>
        <c:axId val="1062160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pl-PL"/>
          </a:p>
        </c:txPr>
        <c:crossAx val="106221952"/>
        <c:crosses val="autoZero"/>
        <c:auto val="1"/>
        <c:lblAlgn val="ctr"/>
        <c:lblOffset val="100"/>
        <c:noMultiLvlLbl val="0"/>
      </c:catAx>
      <c:valAx>
        <c:axId val="1062219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r>
                  <a:rPr lang="pl-PL" dirty="0"/>
                  <a:t>Liczba </a:t>
                </a:r>
                <a:r>
                  <a:rPr lang="pl-PL" dirty="0" smtClean="0"/>
                  <a:t>zbiorników bezodpływowych </a:t>
                </a:r>
                <a:endParaRPr lang="pl-PL" dirty="0"/>
              </a:p>
              <a:p>
                <a:pPr>
                  <a:defRPr sz="2000" b="0" i="0" u="none" strike="noStrike" kern="1200" baseline="0">
                    <a:solidFill>
                      <a:sysClr val="windowText" lastClr="000000"/>
                    </a:solidFill>
                    <a:latin typeface="+mn-lt"/>
                    <a:ea typeface="+mn-ea"/>
                    <a:cs typeface="+mn-cs"/>
                  </a:defRPr>
                </a:pPr>
                <a:r>
                  <a:rPr lang="pl-PL" dirty="0"/>
                  <a:t>[szt.]</a:t>
                </a:r>
              </a:p>
            </c:rich>
          </c:tx>
          <c:layout/>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endParaRPr lang="pl-PL"/>
          </a:p>
        </c:txPr>
        <c:crossAx val="106216064"/>
        <c:crosses val="autoZero"/>
        <c:crossBetween val="between"/>
      </c:valAx>
      <c:spPr>
        <a:noFill/>
        <a:ln>
          <a:noFill/>
        </a:ln>
        <a:effectLst/>
      </c:spPr>
    </c:plotArea>
    <c:plotVisOnly val="1"/>
    <c:dispBlanksAs val="gap"/>
    <c:showDLblsOverMax val="0"/>
  </c:chart>
  <c:spPr>
    <a:noFill/>
    <a:ln>
      <a:noFill/>
    </a:ln>
    <a:effectLst/>
  </c:spPr>
  <c:txPr>
    <a:bodyPr/>
    <a:lstStyle/>
    <a:p>
      <a:pPr>
        <a:defRPr sz="2000">
          <a:solidFill>
            <a:sysClr val="windowText" lastClr="000000"/>
          </a:solidFill>
        </a:defRPr>
      </a:pPr>
      <a:endParaRPr lang="pl-PL"/>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Arkusz3!$B$72</c:f>
              <c:strCache>
                <c:ptCount val="1"/>
                <c:pt idx="0">
                  <c:v>Ogółem</c:v>
                </c:pt>
              </c:strCache>
            </c:strRef>
          </c:tx>
          <c:spPr>
            <a:solidFill>
              <a:srgbClr val="FF0000"/>
            </a:solidFill>
            <a:ln>
              <a:solidFill>
                <a:schemeClr val="tx1"/>
              </a:solidFill>
            </a:ln>
            <a:effectLst/>
          </c:spPr>
          <c:invertIfNegative val="0"/>
          <c:dLbls>
            <c:dLbl>
              <c:idx val="15"/>
              <c:layout>
                <c:manualLayout>
                  <c:x val="-2.8108240185133718E-3"/>
                  <c:y val="-4.0373693418268124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Arkusz3!$A$73:$A$94</c:f>
              <c:strCache>
                <c:ptCount val="22"/>
                <c:pt idx="0">
                  <c:v> bocheński</c:v>
                </c:pt>
                <c:pt idx="1">
                  <c:v> krakowski</c:v>
                </c:pt>
                <c:pt idx="2">
                  <c:v> miechowski</c:v>
                </c:pt>
                <c:pt idx="3">
                  <c:v> myślenicki</c:v>
                </c:pt>
                <c:pt idx="4">
                  <c:v> proszowicki</c:v>
                </c:pt>
                <c:pt idx="5">
                  <c:v> wielicki</c:v>
                </c:pt>
                <c:pt idx="6">
                  <c:v> m.Kraków</c:v>
                </c:pt>
                <c:pt idx="7">
                  <c:v> gorlicki</c:v>
                </c:pt>
                <c:pt idx="8">
                  <c:v> limanowski</c:v>
                </c:pt>
                <c:pt idx="9">
                  <c:v> nowosądecki</c:v>
                </c:pt>
                <c:pt idx="10">
                  <c:v> nowotarski</c:v>
                </c:pt>
                <c:pt idx="11">
                  <c:v> tatrzański</c:v>
                </c:pt>
                <c:pt idx="12">
                  <c:v> m.Nowy Sącz</c:v>
                </c:pt>
                <c:pt idx="13">
                  <c:v> chrzanowski</c:v>
                </c:pt>
                <c:pt idx="14">
                  <c:v> olkuski</c:v>
                </c:pt>
                <c:pt idx="15">
                  <c:v> oświęcimski</c:v>
                </c:pt>
                <c:pt idx="16">
                  <c:v> suski</c:v>
                </c:pt>
                <c:pt idx="17">
                  <c:v> wadowicki</c:v>
                </c:pt>
                <c:pt idx="18">
                  <c:v> brzeski</c:v>
                </c:pt>
                <c:pt idx="19">
                  <c:v> dąbrowski</c:v>
                </c:pt>
                <c:pt idx="20">
                  <c:v> tarnowski</c:v>
                </c:pt>
                <c:pt idx="21">
                  <c:v> m.Tarnów</c:v>
                </c:pt>
              </c:strCache>
            </c:strRef>
          </c:cat>
          <c:val>
            <c:numRef>
              <c:f>Arkusz3!$E$73:$E$94</c:f>
              <c:numCache>
                <c:formatCode>#,##0</c:formatCode>
                <c:ptCount val="22"/>
                <c:pt idx="0">
                  <c:v>12721</c:v>
                </c:pt>
                <c:pt idx="1">
                  <c:v>32952</c:v>
                </c:pt>
                <c:pt idx="2">
                  <c:v>6279</c:v>
                </c:pt>
                <c:pt idx="3">
                  <c:v>18313</c:v>
                </c:pt>
                <c:pt idx="4">
                  <c:v>6580</c:v>
                </c:pt>
                <c:pt idx="5">
                  <c:v>18742</c:v>
                </c:pt>
                <c:pt idx="6">
                  <c:v>4919</c:v>
                </c:pt>
                <c:pt idx="7">
                  <c:v>12543</c:v>
                </c:pt>
                <c:pt idx="8">
                  <c:v>17321</c:v>
                </c:pt>
                <c:pt idx="9">
                  <c:v>28141</c:v>
                </c:pt>
                <c:pt idx="10">
                  <c:v>16157</c:v>
                </c:pt>
                <c:pt idx="11">
                  <c:v>5525</c:v>
                </c:pt>
                <c:pt idx="12">
                  <c:v>3370</c:v>
                </c:pt>
                <c:pt idx="13">
                  <c:v>11186</c:v>
                </c:pt>
                <c:pt idx="14">
                  <c:v>14822</c:v>
                </c:pt>
                <c:pt idx="15">
                  <c:v>14777</c:v>
                </c:pt>
                <c:pt idx="16">
                  <c:v>14631</c:v>
                </c:pt>
                <c:pt idx="17">
                  <c:v>20312</c:v>
                </c:pt>
                <c:pt idx="18">
                  <c:v>13915</c:v>
                </c:pt>
                <c:pt idx="19">
                  <c:v>5883</c:v>
                </c:pt>
                <c:pt idx="20">
                  <c:v>22470</c:v>
                </c:pt>
                <c:pt idx="21">
                  <c:v>328</c:v>
                </c:pt>
              </c:numCache>
            </c:numRef>
          </c:val>
        </c:ser>
        <c:dLbls>
          <c:showLegendKey val="0"/>
          <c:showVal val="0"/>
          <c:showCatName val="0"/>
          <c:showSerName val="0"/>
          <c:showPercent val="0"/>
          <c:showBubbleSize val="0"/>
        </c:dLbls>
        <c:gapWidth val="219"/>
        <c:overlap val="-27"/>
        <c:axId val="106255872"/>
        <c:axId val="106257408"/>
      </c:barChart>
      <c:catAx>
        <c:axId val="1062558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pl-PL"/>
          </a:p>
        </c:txPr>
        <c:crossAx val="106257408"/>
        <c:crosses val="autoZero"/>
        <c:auto val="1"/>
        <c:lblAlgn val="ctr"/>
        <c:lblOffset val="100"/>
        <c:noMultiLvlLbl val="0"/>
      </c:catAx>
      <c:valAx>
        <c:axId val="1062574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r>
                  <a:rPr lang="pl-PL"/>
                  <a:t>Liczba dołów asenizacyjnych [szt.]</a:t>
                </a:r>
              </a:p>
            </c:rich>
          </c:tx>
          <c:layout/>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pl-PL"/>
          </a:p>
        </c:txPr>
        <c:crossAx val="106255872"/>
        <c:crosses val="autoZero"/>
        <c:crossBetween val="between"/>
      </c:valAx>
      <c:spPr>
        <a:noFill/>
        <a:ln>
          <a:noFill/>
        </a:ln>
        <a:effectLst/>
      </c:spPr>
    </c:plotArea>
    <c:plotVisOnly val="1"/>
    <c:dispBlanksAs val="gap"/>
    <c:showDLblsOverMax val="0"/>
  </c:chart>
  <c:spPr>
    <a:noFill/>
    <a:ln>
      <a:noFill/>
    </a:ln>
    <a:effectLst/>
  </c:spPr>
  <c:txPr>
    <a:bodyPr/>
    <a:lstStyle/>
    <a:p>
      <a:pPr>
        <a:defRPr sz="1800">
          <a:solidFill>
            <a:sysClr val="windowText" lastClr="000000"/>
          </a:solidFill>
        </a:defRPr>
      </a:pPr>
      <a:endParaRPr lang="pl-PL"/>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9B6DBC-343E-4303-81CA-2FA551EA5CBE}" type="doc">
      <dgm:prSet loTypeId="urn:microsoft.com/office/officeart/2005/8/layout/hierarchy4" loCatId="hierarchy" qsTypeId="urn:microsoft.com/office/officeart/2005/8/quickstyle/simple1" qsCatId="simple" csTypeId="urn:microsoft.com/office/officeart/2005/8/colors/colorful5" csCatId="colorful" phldr="1"/>
      <dgm:spPr/>
      <dgm:t>
        <a:bodyPr/>
        <a:lstStyle/>
        <a:p>
          <a:endParaRPr lang="pl-PL"/>
        </a:p>
      </dgm:t>
    </dgm:pt>
    <dgm:pt modelId="{E9FF874B-220A-4693-A9BD-A5DC7315E8FB}">
      <dgm:prSet phldrT="[Tekst]" custT="1"/>
      <dgm:spPr>
        <a:xfrm>
          <a:off x="2351" y="2420"/>
          <a:ext cx="6538971" cy="585227"/>
        </a:xfrm>
        <a:prstGeom prst="roundRect">
          <a:avLst>
            <a:gd name="adj" fmla="val 10000"/>
          </a:avLst>
        </a:prstGeom>
        <a:solidFill>
          <a:srgbClr val="FFC000">
            <a:hueOff val="0"/>
            <a:satOff val="0"/>
            <a:lumOff val="0"/>
            <a:alphaOff val="0"/>
          </a:srgbClr>
        </a:solidFill>
        <a:ln w="12700" cap="flat" cmpd="sng" algn="ctr">
          <a:solidFill>
            <a:sysClr val="windowText" lastClr="000000"/>
          </a:solidFill>
          <a:prstDash val="solid"/>
          <a:miter lim="800000"/>
        </a:ln>
        <a:effectLst/>
      </dgm:spPr>
      <dgm:t>
        <a:bodyPr/>
        <a:lstStyle/>
        <a:p>
          <a:r>
            <a:rPr lang="pl-PL" sz="3200" b="1">
              <a:ln>
                <a:noFill/>
              </a:ln>
              <a:solidFill>
                <a:sysClr val="windowText" lastClr="000000"/>
              </a:solidFill>
              <a:latin typeface="Calibri"/>
              <a:ea typeface="+mn-ea"/>
              <a:cs typeface="+mn-cs"/>
            </a:rPr>
            <a:t>Dyrektywy Unii Europejskiej </a:t>
          </a:r>
          <a:br>
            <a:rPr lang="pl-PL" sz="3200" b="1">
              <a:ln>
                <a:noFill/>
              </a:ln>
              <a:solidFill>
                <a:sysClr val="windowText" lastClr="000000"/>
              </a:solidFill>
              <a:latin typeface="Calibri"/>
              <a:ea typeface="+mn-ea"/>
              <a:cs typeface="+mn-cs"/>
            </a:rPr>
          </a:br>
          <a:r>
            <a:rPr lang="pl-PL" sz="3200" b="1">
              <a:ln>
                <a:noFill/>
              </a:ln>
              <a:solidFill>
                <a:sysClr val="windowText" lastClr="000000"/>
              </a:solidFill>
              <a:latin typeface="Calibri"/>
              <a:ea typeface="+mn-ea"/>
              <a:cs typeface="+mn-cs"/>
            </a:rPr>
            <a:t>(np. wodna, </a:t>
          </a:r>
          <a:r>
            <a:rPr lang="pl-PL" sz="3200" b="1">
              <a:solidFill>
                <a:sysClr val="windowText" lastClr="000000"/>
              </a:solidFill>
              <a:latin typeface="Calibri"/>
              <a:ea typeface="+mn-ea"/>
              <a:cs typeface="+mn-cs"/>
            </a:rPr>
            <a:t>ściekowa, azotanowa</a:t>
          </a:r>
          <a:r>
            <a:rPr lang="pl-PL" sz="3200" b="1">
              <a:ln>
                <a:noFill/>
              </a:ln>
              <a:solidFill>
                <a:sysClr val="windowText" lastClr="000000"/>
              </a:solidFill>
              <a:latin typeface="Calibri"/>
              <a:ea typeface="+mn-ea"/>
              <a:cs typeface="+mn-cs"/>
            </a:rPr>
            <a:t>)</a:t>
          </a:r>
        </a:p>
      </dgm:t>
    </dgm:pt>
    <dgm:pt modelId="{30C99DBE-3A5A-4166-9A62-AAF1909869A9}" type="parTrans" cxnId="{EA70AC2D-7B28-4D8D-BC50-05268CF11137}">
      <dgm:prSet/>
      <dgm:spPr/>
      <dgm:t>
        <a:bodyPr/>
        <a:lstStyle/>
        <a:p>
          <a:endParaRPr lang="pl-PL">
            <a:ln>
              <a:noFill/>
            </a:ln>
            <a:solidFill>
              <a:sysClr val="windowText" lastClr="000000"/>
            </a:solidFill>
          </a:endParaRPr>
        </a:p>
      </dgm:t>
    </dgm:pt>
    <dgm:pt modelId="{6E98AC99-B31B-4474-ADCA-3D01BCE5DDF8}" type="sibTrans" cxnId="{EA70AC2D-7B28-4D8D-BC50-05268CF11137}">
      <dgm:prSet/>
      <dgm:spPr/>
      <dgm:t>
        <a:bodyPr/>
        <a:lstStyle/>
        <a:p>
          <a:endParaRPr lang="pl-PL">
            <a:ln>
              <a:noFill/>
            </a:ln>
            <a:solidFill>
              <a:sysClr val="windowText" lastClr="000000"/>
            </a:solidFill>
          </a:endParaRPr>
        </a:p>
      </dgm:t>
    </dgm:pt>
    <dgm:pt modelId="{9B2249C1-0E84-4647-B497-7B7683832B7B}">
      <dgm:prSet phldrT="[Tekst]" custT="1"/>
      <dgm:spPr>
        <a:xfrm>
          <a:off x="8734" y="679617"/>
          <a:ext cx="2060039" cy="696766"/>
        </a:xfrm>
        <a:prstGeom prst="roundRect">
          <a:avLst>
            <a:gd name="adj" fmla="val 10000"/>
          </a:avLst>
        </a:prstGeom>
        <a:solidFill>
          <a:srgbClr val="70AD47">
            <a:hueOff val="0"/>
            <a:satOff val="0"/>
            <a:lumOff val="0"/>
            <a:alphaOff val="0"/>
          </a:srgbClr>
        </a:solidFill>
        <a:ln w="12700" cap="flat" cmpd="sng" algn="ctr">
          <a:solidFill>
            <a:sysClr val="windowText" lastClr="000000"/>
          </a:solidFill>
          <a:prstDash val="solid"/>
          <a:miter lim="800000"/>
        </a:ln>
        <a:effectLst/>
      </dgm:spPr>
      <dgm:t>
        <a:bodyPr/>
        <a:lstStyle/>
        <a:p>
          <a:r>
            <a:rPr lang="pl-PL" sz="2800" b="1" dirty="0">
              <a:ln>
                <a:noFill/>
              </a:ln>
              <a:solidFill>
                <a:sysClr val="windowText" lastClr="000000"/>
              </a:solidFill>
              <a:latin typeface="Calibri"/>
              <a:ea typeface="+mn-ea"/>
              <a:cs typeface="+mn-cs"/>
            </a:rPr>
            <a:t>Ustawa Prawo Wodne</a:t>
          </a:r>
        </a:p>
      </dgm:t>
    </dgm:pt>
    <dgm:pt modelId="{05C7D0E0-ADD3-4E06-8019-728C39A86036}" type="parTrans" cxnId="{7F4A7F84-FD26-4E02-B2F5-958084D9F4CB}">
      <dgm:prSet/>
      <dgm:spPr/>
      <dgm:t>
        <a:bodyPr/>
        <a:lstStyle/>
        <a:p>
          <a:endParaRPr lang="pl-PL">
            <a:ln>
              <a:noFill/>
            </a:ln>
            <a:solidFill>
              <a:sysClr val="windowText" lastClr="000000"/>
            </a:solidFill>
          </a:endParaRPr>
        </a:p>
      </dgm:t>
    </dgm:pt>
    <dgm:pt modelId="{448B0F96-7512-4631-895F-22B3B46AD83F}" type="sibTrans" cxnId="{7F4A7F84-FD26-4E02-B2F5-958084D9F4CB}">
      <dgm:prSet/>
      <dgm:spPr/>
      <dgm:t>
        <a:bodyPr/>
        <a:lstStyle/>
        <a:p>
          <a:endParaRPr lang="pl-PL">
            <a:ln>
              <a:noFill/>
            </a:ln>
            <a:solidFill>
              <a:sysClr val="windowText" lastClr="000000"/>
            </a:solidFill>
          </a:endParaRPr>
        </a:p>
      </dgm:t>
    </dgm:pt>
    <dgm:pt modelId="{127F3A7C-8AD4-4E4E-86F1-C07588B64766}">
      <dgm:prSet phldrT="[Tekst]" custT="1"/>
      <dgm:spPr>
        <a:xfrm>
          <a:off x="12751" y="1468352"/>
          <a:ext cx="2052004" cy="1305447"/>
        </a:xfrm>
        <a:prstGeom prst="roundRect">
          <a:avLst>
            <a:gd name="adj" fmla="val 10000"/>
          </a:avLst>
        </a:prstGeom>
        <a:solidFill>
          <a:srgbClr val="5B9BD5">
            <a:hueOff val="0"/>
            <a:satOff val="0"/>
            <a:lumOff val="0"/>
            <a:alphaOff val="0"/>
          </a:srgbClr>
        </a:solidFill>
        <a:ln w="12700" cap="flat" cmpd="sng" algn="ctr">
          <a:solidFill>
            <a:sysClr val="windowText" lastClr="000000"/>
          </a:solidFill>
          <a:prstDash val="solid"/>
          <a:miter lim="800000"/>
        </a:ln>
        <a:effectLst/>
      </dgm:spPr>
      <dgm:t>
        <a:bodyPr/>
        <a:lstStyle/>
        <a:p>
          <a:r>
            <a:rPr lang="pl-PL" sz="1600" dirty="0">
              <a:ln>
                <a:noFill/>
              </a:ln>
              <a:solidFill>
                <a:sysClr val="windowText" lastClr="000000"/>
              </a:solidFill>
              <a:latin typeface="Calibri"/>
              <a:ea typeface="+mn-ea"/>
              <a:cs typeface="+mn-cs"/>
            </a:rPr>
            <a:t>Rozporządzenie Ministra Środowiska z 18 listopada 2014 r. w sprawie warunków, jakie należy spełnić przy wprowadzaniu ścieków do wód.</a:t>
          </a:r>
        </a:p>
        <a:p>
          <a:r>
            <a:rPr lang="pl-PL" sz="1600" dirty="0" smtClean="0">
              <a:solidFill>
                <a:sysClr val="windowText" lastClr="000000"/>
              </a:solidFill>
              <a:latin typeface="Calibri"/>
              <a:ea typeface="+mn-ea"/>
              <a:cs typeface="+mn-cs"/>
            </a:rPr>
            <a:t>Rozporządzenie </a:t>
          </a:r>
          <a:r>
            <a:rPr lang="pl-PL" sz="1600" dirty="0">
              <a:solidFill>
                <a:sysClr val="windowText" lastClr="000000"/>
              </a:solidFill>
              <a:latin typeface="Calibri"/>
              <a:ea typeface="+mn-ea"/>
              <a:cs typeface="+mn-cs"/>
            </a:rPr>
            <a:t>Ministra Środowiska z 22 lipca 2014 r. w sprawie sposobu wyznaczania obszaru i granic aglomeracji</a:t>
          </a:r>
          <a:endParaRPr lang="pl-PL" sz="1600" dirty="0">
            <a:ln>
              <a:noFill/>
            </a:ln>
            <a:solidFill>
              <a:sysClr val="windowText" lastClr="000000"/>
            </a:solidFill>
            <a:latin typeface="Calibri"/>
            <a:ea typeface="+mn-ea"/>
            <a:cs typeface="+mn-cs"/>
          </a:endParaRPr>
        </a:p>
      </dgm:t>
    </dgm:pt>
    <dgm:pt modelId="{01018D67-8103-40F2-BE04-3A5DB7D54800}" type="parTrans" cxnId="{BC9FB028-59A8-46A9-B11B-A2A799A2432F}">
      <dgm:prSet/>
      <dgm:spPr/>
      <dgm:t>
        <a:bodyPr/>
        <a:lstStyle/>
        <a:p>
          <a:endParaRPr lang="pl-PL">
            <a:ln>
              <a:noFill/>
            </a:ln>
            <a:solidFill>
              <a:sysClr val="windowText" lastClr="000000"/>
            </a:solidFill>
          </a:endParaRPr>
        </a:p>
      </dgm:t>
    </dgm:pt>
    <dgm:pt modelId="{C0B68D84-8E99-49E5-83E6-F3784E12C6BB}" type="sibTrans" cxnId="{BC9FB028-59A8-46A9-B11B-A2A799A2432F}">
      <dgm:prSet/>
      <dgm:spPr/>
      <dgm:t>
        <a:bodyPr/>
        <a:lstStyle/>
        <a:p>
          <a:endParaRPr lang="pl-PL">
            <a:ln>
              <a:noFill/>
            </a:ln>
            <a:solidFill>
              <a:sysClr val="windowText" lastClr="000000"/>
            </a:solidFill>
          </a:endParaRPr>
        </a:p>
      </dgm:t>
    </dgm:pt>
    <dgm:pt modelId="{BCF090A9-E87A-414C-ABB4-1BD6831EEC47}">
      <dgm:prSet phldrT="[Tekst]" custT="1"/>
      <dgm:spPr>
        <a:xfrm>
          <a:off x="2241817" y="679617"/>
          <a:ext cx="2060039" cy="696766"/>
        </a:xfrm>
        <a:prstGeom prst="roundRect">
          <a:avLst>
            <a:gd name="adj" fmla="val 10000"/>
          </a:avLst>
        </a:prstGeom>
        <a:solidFill>
          <a:srgbClr val="70AD47">
            <a:hueOff val="0"/>
            <a:satOff val="0"/>
            <a:lumOff val="0"/>
            <a:alphaOff val="0"/>
          </a:srgbClr>
        </a:solidFill>
        <a:ln w="12700" cap="flat" cmpd="sng" algn="ctr">
          <a:solidFill>
            <a:sysClr val="windowText" lastClr="000000"/>
          </a:solidFill>
          <a:prstDash val="solid"/>
          <a:miter lim="800000"/>
        </a:ln>
        <a:effectLst/>
      </dgm:spPr>
      <dgm:t>
        <a:bodyPr/>
        <a:lstStyle/>
        <a:p>
          <a:r>
            <a:rPr lang="pl-PL" sz="2800" b="1">
              <a:ln>
                <a:noFill/>
              </a:ln>
              <a:solidFill>
                <a:sysClr val="windowText" lastClr="000000"/>
              </a:solidFill>
              <a:latin typeface="Calibri"/>
              <a:ea typeface="+mn-ea"/>
              <a:cs typeface="+mn-cs"/>
            </a:rPr>
            <a:t>Ustawa Prawo Budowlane</a:t>
          </a:r>
        </a:p>
      </dgm:t>
    </dgm:pt>
    <dgm:pt modelId="{12AD581F-9F0C-44C5-876C-6DCBB9AAB62C}" type="parTrans" cxnId="{EB9DC631-CE42-42A5-B69F-D1AC26D3C3F1}">
      <dgm:prSet/>
      <dgm:spPr/>
      <dgm:t>
        <a:bodyPr/>
        <a:lstStyle/>
        <a:p>
          <a:endParaRPr lang="pl-PL">
            <a:ln>
              <a:noFill/>
            </a:ln>
            <a:solidFill>
              <a:sysClr val="windowText" lastClr="000000"/>
            </a:solidFill>
          </a:endParaRPr>
        </a:p>
      </dgm:t>
    </dgm:pt>
    <dgm:pt modelId="{7AAD2EE1-15EE-4925-94B8-2F6424305DEC}" type="sibTrans" cxnId="{EB9DC631-CE42-42A5-B69F-D1AC26D3C3F1}">
      <dgm:prSet/>
      <dgm:spPr/>
      <dgm:t>
        <a:bodyPr/>
        <a:lstStyle/>
        <a:p>
          <a:endParaRPr lang="pl-PL">
            <a:ln>
              <a:noFill/>
            </a:ln>
            <a:solidFill>
              <a:sysClr val="windowText" lastClr="000000"/>
            </a:solidFill>
          </a:endParaRPr>
        </a:p>
      </dgm:t>
    </dgm:pt>
    <dgm:pt modelId="{67F54DB7-3090-4C81-8EA5-65CCC98F5543}">
      <dgm:prSet phldrT="[Tekst]"/>
      <dgm:spPr>
        <a:xfrm>
          <a:off x="2241817" y="1468352"/>
          <a:ext cx="2060039" cy="696766"/>
        </a:xfrm>
        <a:prstGeom prst="roundRect">
          <a:avLst>
            <a:gd name="adj" fmla="val 10000"/>
          </a:avLst>
        </a:prstGeom>
        <a:solidFill>
          <a:srgbClr val="5B9BD5">
            <a:hueOff val="0"/>
            <a:satOff val="0"/>
            <a:lumOff val="0"/>
            <a:alphaOff val="0"/>
          </a:srgbClr>
        </a:solidFill>
        <a:ln w="12700" cap="flat" cmpd="sng" algn="ctr">
          <a:solidFill>
            <a:sysClr val="windowText" lastClr="000000"/>
          </a:solidFill>
          <a:prstDash val="solid"/>
          <a:miter lim="800000"/>
        </a:ln>
        <a:effectLst/>
      </dgm:spPr>
      <dgm:t>
        <a:bodyPr/>
        <a:lstStyle/>
        <a:p>
          <a:r>
            <a:rPr lang="pl-PL">
              <a:ln>
                <a:noFill/>
              </a:ln>
              <a:solidFill>
                <a:sysClr val="windowText" lastClr="000000"/>
              </a:solidFill>
              <a:latin typeface="Calibri"/>
              <a:ea typeface="+mn-ea"/>
              <a:cs typeface="+mn-cs"/>
            </a:rPr>
            <a:t>Rozporządzenie Ministra Infrastruktury z 12 kwietnia 2002 r. w sprawie warunków technicznych, jakim powinny odpowiadać budynki i ich usytuowanie</a:t>
          </a:r>
        </a:p>
      </dgm:t>
    </dgm:pt>
    <dgm:pt modelId="{D7B90940-0AF7-44D4-ADD4-5BCFA86B162D}" type="parTrans" cxnId="{F7A6BE95-0DDA-4E01-8EAF-627A6CB31518}">
      <dgm:prSet/>
      <dgm:spPr/>
      <dgm:t>
        <a:bodyPr/>
        <a:lstStyle/>
        <a:p>
          <a:endParaRPr lang="pl-PL">
            <a:ln>
              <a:noFill/>
            </a:ln>
            <a:solidFill>
              <a:sysClr val="windowText" lastClr="000000"/>
            </a:solidFill>
          </a:endParaRPr>
        </a:p>
      </dgm:t>
    </dgm:pt>
    <dgm:pt modelId="{1FB9EE93-D51E-4A7A-AEAF-58B83C0B60E1}" type="sibTrans" cxnId="{F7A6BE95-0DDA-4E01-8EAF-627A6CB31518}">
      <dgm:prSet/>
      <dgm:spPr/>
      <dgm:t>
        <a:bodyPr/>
        <a:lstStyle/>
        <a:p>
          <a:endParaRPr lang="pl-PL">
            <a:ln>
              <a:noFill/>
            </a:ln>
            <a:solidFill>
              <a:sysClr val="windowText" lastClr="000000"/>
            </a:solidFill>
          </a:endParaRPr>
        </a:p>
      </dgm:t>
    </dgm:pt>
    <dgm:pt modelId="{441B98C7-EE86-4A94-A99E-F23695F47C79}">
      <dgm:prSet custT="1"/>
      <dgm:spPr>
        <a:xfrm>
          <a:off x="4474900" y="679617"/>
          <a:ext cx="2060039" cy="696766"/>
        </a:xfrm>
        <a:prstGeom prst="roundRect">
          <a:avLst>
            <a:gd name="adj" fmla="val 10000"/>
          </a:avLst>
        </a:prstGeom>
        <a:solidFill>
          <a:srgbClr val="70AD47">
            <a:hueOff val="0"/>
            <a:satOff val="0"/>
            <a:lumOff val="0"/>
            <a:alphaOff val="0"/>
          </a:srgbClr>
        </a:solidFill>
        <a:ln w="12700" cap="flat" cmpd="sng" algn="ctr">
          <a:solidFill>
            <a:sysClr val="windowText" lastClr="000000"/>
          </a:solidFill>
          <a:prstDash val="solid"/>
          <a:miter lim="800000"/>
        </a:ln>
        <a:effectLst/>
      </dgm:spPr>
      <dgm:t>
        <a:bodyPr/>
        <a:lstStyle/>
        <a:p>
          <a:r>
            <a:rPr lang="pl-PL" sz="2800" b="1">
              <a:ln>
                <a:noFill/>
              </a:ln>
              <a:solidFill>
                <a:sysClr val="windowText" lastClr="000000"/>
              </a:solidFill>
              <a:latin typeface="Calibri"/>
              <a:ea typeface="+mn-ea"/>
              <a:cs typeface="+mn-cs"/>
            </a:rPr>
            <a:t>Ustawa Prawo Ochrony Środowiska</a:t>
          </a:r>
        </a:p>
      </dgm:t>
    </dgm:pt>
    <dgm:pt modelId="{B7A47F05-DE04-435F-98EB-4A6BCABD61A4}" type="parTrans" cxnId="{39FA0219-328A-49FF-94FF-E624BE9CF06D}">
      <dgm:prSet/>
      <dgm:spPr/>
      <dgm:t>
        <a:bodyPr/>
        <a:lstStyle/>
        <a:p>
          <a:endParaRPr lang="pl-PL">
            <a:ln>
              <a:noFill/>
            </a:ln>
            <a:solidFill>
              <a:sysClr val="windowText" lastClr="000000"/>
            </a:solidFill>
          </a:endParaRPr>
        </a:p>
      </dgm:t>
    </dgm:pt>
    <dgm:pt modelId="{3961BFFD-F75F-48FA-A434-D0FE656366B0}" type="sibTrans" cxnId="{39FA0219-328A-49FF-94FF-E624BE9CF06D}">
      <dgm:prSet/>
      <dgm:spPr/>
      <dgm:t>
        <a:bodyPr/>
        <a:lstStyle/>
        <a:p>
          <a:endParaRPr lang="pl-PL">
            <a:ln>
              <a:noFill/>
            </a:ln>
            <a:solidFill>
              <a:sysClr val="windowText" lastClr="000000"/>
            </a:solidFill>
          </a:endParaRPr>
        </a:p>
      </dgm:t>
    </dgm:pt>
    <dgm:pt modelId="{E0623D23-CC72-4A3E-B1C5-470D497A29B7}">
      <dgm:prSet/>
      <dgm:spPr>
        <a:xfrm>
          <a:off x="4474900" y="1468352"/>
          <a:ext cx="2060039" cy="696766"/>
        </a:xfrm>
        <a:prstGeom prst="roundRect">
          <a:avLst>
            <a:gd name="adj" fmla="val 10000"/>
          </a:avLst>
        </a:prstGeom>
        <a:solidFill>
          <a:srgbClr val="5B9BD5">
            <a:hueOff val="0"/>
            <a:satOff val="0"/>
            <a:lumOff val="0"/>
            <a:alphaOff val="0"/>
          </a:srgbClr>
        </a:solidFill>
        <a:ln w="12700" cap="flat" cmpd="sng" algn="ctr">
          <a:solidFill>
            <a:sysClr val="windowText" lastClr="000000"/>
          </a:solidFill>
          <a:prstDash val="solid"/>
          <a:miter lim="800000"/>
        </a:ln>
        <a:effectLst/>
      </dgm:spPr>
      <dgm:t>
        <a:bodyPr/>
        <a:lstStyle/>
        <a:p>
          <a:r>
            <a:rPr lang="pl-PL">
              <a:ln>
                <a:noFill/>
              </a:ln>
              <a:solidFill>
                <a:sysClr val="windowText" lastClr="000000"/>
              </a:solidFill>
              <a:latin typeface="Calibri"/>
              <a:ea typeface="+mn-ea"/>
              <a:cs typeface="+mn-cs"/>
            </a:rPr>
            <a:t>Rozporządzenie Ministra Środowiska z 2 lipca 2010 r. w sprawie rodzajów instalacji, których eksploatacja wymaga zgłoszenia</a:t>
          </a:r>
        </a:p>
      </dgm:t>
    </dgm:pt>
    <dgm:pt modelId="{7EEEE4BF-D1C4-4BD2-AAD4-D4D53A66794B}" type="parTrans" cxnId="{E23F13E6-F1CC-4517-8E93-FE82270B8312}">
      <dgm:prSet/>
      <dgm:spPr/>
      <dgm:t>
        <a:bodyPr/>
        <a:lstStyle/>
        <a:p>
          <a:endParaRPr lang="pl-PL">
            <a:ln>
              <a:noFill/>
            </a:ln>
            <a:solidFill>
              <a:sysClr val="windowText" lastClr="000000"/>
            </a:solidFill>
          </a:endParaRPr>
        </a:p>
      </dgm:t>
    </dgm:pt>
    <dgm:pt modelId="{5215F870-9B2D-4E03-A510-1302CCCC5E8C}" type="sibTrans" cxnId="{E23F13E6-F1CC-4517-8E93-FE82270B8312}">
      <dgm:prSet/>
      <dgm:spPr/>
      <dgm:t>
        <a:bodyPr/>
        <a:lstStyle/>
        <a:p>
          <a:endParaRPr lang="pl-PL">
            <a:ln>
              <a:noFill/>
            </a:ln>
            <a:solidFill>
              <a:sysClr val="windowText" lastClr="000000"/>
            </a:solidFill>
          </a:endParaRPr>
        </a:p>
      </dgm:t>
    </dgm:pt>
    <dgm:pt modelId="{261DFC77-C57F-4F8B-BD5C-5575014F175B}" type="pres">
      <dgm:prSet presAssocID="{C79B6DBC-343E-4303-81CA-2FA551EA5CBE}" presName="Name0" presStyleCnt="0">
        <dgm:presLayoutVars>
          <dgm:chPref val="1"/>
          <dgm:dir/>
          <dgm:animOne val="branch"/>
          <dgm:animLvl val="lvl"/>
          <dgm:resizeHandles/>
        </dgm:presLayoutVars>
      </dgm:prSet>
      <dgm:spPr/>
      <dgm:t>
        <a:bodyPr/>
        <a:lstStyle/>
        <a:p>
          <a:endParaRPr lang="pl-PL"/>
        </a:p>
      </dgm:t>
    </dgm:pt>
    <dgm:pt modelId="{1BF1E38B-7399-44C4-A522-EB069E326D2D}" type="pres">
      <dgm:prSet presAssocID="{E9FF874B-220A-4693-A9BD-A5DC7315E8FB}" presName="vertOne" presStyleCnt="0"/>
      <dgm:spPr/>
    </dgm:pt>
    <dgm:pt modelId="{5E9A571B-815B-4D40-BBBE-8F023BFBEC4E}" type="pres">
      <dgm:prSet presAssocID="{E9FF874B-220A-4693-A9BD-A5DC7315E8FB}" presName="txOne" presStyleLbl="node0" presStyleIdx="0" presStyleCnt="1" custScaleY="83992">
        <dgm:presLayoutVars>
          <dgm:chPref val="3"/>
        </dgm:presLayoutVars>
      </dgm:prSet>
      <dgm:spPr/>
      <dgm:t>
        <a:bodyPr/>
        <a:lstStyle/>
        <a:p>
          <a:endParaRPr lang="pl-PL"/>
        </a:p>
      </dgm:t>
    </dgm:pt>
    <dgm:pt modelId="{A37CB7F3-5AA9-4F48-97BB-20388FF5271B}" type="pres">
      <dgm:prSet presAssocID="{E9FF874B-220A-4693-A9BD-A5DC7315E8FB}" presName="parTransOne" presStyleCnt="0"/>
      <dgm:spPr/>
    </dgm:pt>
    <dgm:pt modelId="{DE64BA0C-65DB-4291-A641-510E395C5B02}" type="pres">
      <dgm:prSet presAssocID="{E9FF874B-220A-4693-A9BD-A5DC7315E8FB}" presName="horzOne" presStyleCnt="0"/>
      <dgm:spPr/>
    </dgm:pt>
    <dgm:pt modelId="{162765BE-D8A5-4BDB-9D8C-678CB3BFDE99}" type="pres">
      <dgm:prSet presAssocID="{9B2249C1-0E84-4647-B497-7B7683832B7B}" presName="vertTwo" presStyleCnt="0"/>
      <dgm:spPr/>
    </dgm:pt>
    <dgm:pt modelId="{6729C6A0-3704-444C-A809-2FDCA6072FCA}" type="pres">
      <dgm:prSet presAssocID="{9B2249C1-0E84-4647-B497-7B7683832B7B}" presName="txTwo" presStyleLbl="node2" presStyleIdx="0" presStyleCnt="3">
        <dgm:presLayoutVars>
          <dgm:chPref val="3"/>
        </dgm:presLayoutVars>
      </dgm:prSet>
      <dgm:spPr/>
      <dgm:t>
        <a:bodyPr/>
        <a:lstStyle/>
        <a:p>
          <a:endParaRPr lang="pl-PL"/>
        </a:p>
      </dgm:t>
    </dgm:pt>
    <dgm:pt modelId="{BE5ABD74-27D5-4980-A4BE-32C42D27FEBA}" type="pres">
      <dgm:prSet presAssocID="{9B2249C1-0E84-4647-B497-7B7683832B7B}" presName="parTransTwo" presStyleCnt="0"/>
      <dgm:spPr/>
    </dgm:pt>
    <dgm:pt modelId="{80754755-763A-46F7-ADC4-B1EB2656E2BD}" type="pres">
      <dgm:prSet presAssocID="{9B2249C1-0E84-4647-B497-7B7683832B7B}" presName="horzTwo" presStyleCnt="0"/>
      <dgm:spPr/>
    </dgm:pt>
    <dgm:pt modelId="{7795EAEF-FB8C-48AD-9FF5-A0E9C06CB47A}" type="pres">
      <dgm:prSet presAssocID="{127F3A7C-8AD4-4E4E-86F1-C07588B64766}" presName="vertThree" presStyleCnt="0"/>
      <dgm:spPr/>
    </dgm:pt>
    <dgm:pt modelId="{0C5B876E-1D39-4F35-B3C2-741FBDF895E4}" type="pres">
      <dgm:prSet presAssocID="{127F3A7C-8AD4-4E4E-86F1-C07588B64766}" presName="txThree" presStyleLbl="node3" presStyleIdx="0" presStyleCnt="3" custScaleY="187358">
        <dgm:presLayoutVars>
          <dgm:chPref val="3"/>
        </dgm:presLayoutVars>
      </dgm:prSet>
      <dgm:spPr/>
      <dgm:t>
        <a:bodyPr/>
        <a:lstStyle/>
        <a:p>
          <a:endParaRPr lang="pl-PL"/>
        </a:p>
      </dgm:t>
    </dgm:pt>
    <dgm:pt modelId="{D01C038D-0FE1-4085-A810-DB02EE9463C3}" type="pres">
      <dgm:prSet presAssocID="{127F3A7C-8AD4-4E4E-86F1-C07588B64766}" presName="horzThree" presStyleCnt="0"/>
      <dgm:spPr/>
    </dgm:pt>
    <dgm:pt modelId="{6CB41D34-AC0A-495A-B3CB-ECC41B8B800A}" type="pres">
      <dgm:prSet presAssocID="{448B0F96-7512-4631-895F-22B3B46AD83F}" presName="sibSpaceTwo" presStyleCnt="0"/>
      <dgm:spPr/>
    </dgm:pt>
    <dgm:pt modelId="{A36982F0-1BCD-4FDC-99BF-9946E76EEE5C}" type="pres">
      <dgm:prSet presAssocID="{BCF090A9-E87A-414C-ABB4-1BD6831EEC47}" presName="vertTwo" presStyleCnt="0"/>
      <dgm:spPr/>
    </dgm:pt>
    <dgm:pt modelId="{08E7426F-6C9D-4266-9E27-58DD0FA1CA7F}" type="pres">
      <dgm:prSet presAssocID="{BCF090A9-E87A-414C-ABB4-1BD6831EEC47}" presName="txTwo" presStyleLbl="node2" presStyleIdx="1" presStyleCnt="3">
        <dgm:presLayoutVars>
          <dgm:chPref val="3"/>
        </dgm:presLayoutVars>
      </dgm:prSet>
      <dgm:spPr/>
      <dgm:t>
        <a:bodyPr/>
        <a:lstStyle/>
        <a:p>
          <a:endParaRPr lang="pl-PL"/>
        </a:p>
      </dgm:t>
    </dgm:pt>
    <dgm:pt modelId="{92AAF48C-4DE4-4562-A0FA-208B2E186BFC}" type="pres">
      <dgm:prSet presAssocID="{BCF090A9-E87A-414C-ABB4-1BD6831EEC47}" presName="parTransTwo" presStyleCnt="0"/>
      <dgm:spPr/>
    </dgm:pt>
    <dgm:pt modelId="{C99CA154-B09A-41AE-8A3B-8D4FE4ABC432}" type="pres">
      <dgm:prSet presAssocID="{BCF090A9-E87A-414C-ABB4-1BD6831EEC47}" presName="horzTwo" presStyleCnt="0"/>
      <dgm:spPr/>
    </dgm:pt>
    <dgm:pt modelId="{BF8A2E62-B40E-4D5C-8CE2-D7809B49AAD2}" type="pres">
      <dgm:prSet presAssocID="{67F54DB7-3090-4C81-8EA5-65CCC98F5543}" presName="vertThree" presStyleCnt="0"/>
      <dgm:spPr/>
    </dgm:pt>
    <dgm:pt modelId="{355F4662-7B57-47CA-8825-8208D92BBEE7}" type="pres">
      <dgm:prSet presAssocID="{67F54DB7-3090-4C81-8EA5-65CCC98F5543}" presName="txThree" presStyleLbl="node3" presStyleIdx="1" presStyleCnt="3">
        <dgm:presLayoutVars>
          <dgm:chPref val="3"/>
        </dgm:presLayoutVars>
      </dgm:prSet>
      <dgm:spPr/>
      <dgm:t>
        <a:bodyPr/>
        <a:lstStyle/>
        <a:p>
          <a:endParaRPr lang="pl-PL"/>
        </a:p>
      </dgm:t>
    </dgm:pt>
    <dgm:pt modelId="{BD9A6FE1-5524-4C2C-907D-ACD139F16AB3}" type="pres">
      <dgm:prSet presAssocID="{67F54DB7-3090-4C81-8EA5-65CCC98F5543}" presName="horzThree" presStyleCnt="0"/>
      <dgm:spPr/>
    </dgm:pt>
    <dgm:pt modelId="{DB92BA7D-D69C-4536-8A56-3243869A8A69}" type="pres">
      <dgm:prSet presAssocID="{7AAD2EE1-15EE-4925-94B8-2F6424305DEC}" presName="sibSpaceTwo" presStyleCnt="0"/>
      <dgm:spPr/>
    </dgm:pt>
    <dgm:pt modelId="{7F895048-7FA3-4441-8315-6D1BA6E0907F}" type="pres">
      <dgm:prSet presAssocID="{441B98C7-EE86-4A94-A99E-F23695F47C79}" presName="vertTwo" presStyleCnt="0"/>
      <dgm:spPr/>
    </dgm:pt>
    <dgm:pt modelId="{EF2AF3D9-4C12-4539-A5A3-F604E6B55568}" type="pres">
      <dgm:prSet presAssocID="{441B98C7-EE86-4A94-A99E-F23695F47C79}" presName="txTwo" presStyleLbl="node2" presStyleIdx="2" presStyleCnt="3">
        <dgm:presLayoutVars>
          <dgm:chPref val="3"/>
        </dgm:presLayoutVars>
      </dgm:prSet>
      <dgm:spPr/>
      <dgm:t>
        <a:bodyPr/>
        <a:lstStyle/>
        <a:p>
          <a:endParaRPr lang="pl-PL"/>
        </a:p>
      </dgm:t>
    </dgm:pt>
    <dgm:pt modelId="{F99D8CDB-2A22-4B7F-A982-4B7D6FBE7288}" type="pres">
      <dgm:prSet presAssocID="{441B98C7-EE86-4A94-A99E-F23695F47C79}" presName="parTransTwo" presStyleCnt="0"/>
      <dgm:spPr/>
    </dgm:pt>
    <dgm:pt modelId="{5402D059-A4F1-40ED-B889-F77E9B1435ED}" type="pres">
      <dgm:prSet presAssocID="{441B98C7-EE86-4A94-A99E-F23695F47C79}" presName="horzTwo" presStyleCnt="0"/>
      <dgm:spPr/>
    </dgm:pt>
    <dgm:pt modelId="{B30EFCEC-9C1C-4C1D-B0A7-AA8545BD3FC3}" type="pres">
      <dgm:prSet presAssocID="{E0623D23-CC72-4A3E-B1C5-470D497A29B7}" presName="vertThree" presStyleCnt="0"/>
      <dgm:spPr/>
    </dgm:pt>
    <dgm:pt modelId="{CEB09BC4-6EE8-412F-BA52-64EA89F9E810}" type="pres">
      <dgm:prSet presAssocID="{E0623D23-CC72-4A3E-B1C5-470D497A29B7}" presName="txThree" presStyleLbl="node3" presStyleIdx="2" presStyleCnt="3">
        <dgm:presLayoutVars>
          <dgm:chPref val="3"/>
        </dgm:presLayoutVars>
      </dgm:prSet>
      <dgm:spPr/>
      <dgm:t>
        <a:bodyPr/>
        <a:lstStyle/>
        <a:p>
          <a:endParaRPr lang="pl-PL"/>
        </a:p>
      </dgm:t>
    </dgm:pt>
    <dgm:pt modelId="{2B7D52E8-6185-49C0-84C5-8D0654CB7114}" type="pres">
      <dgm:prSet presAssocID="{E0623D23-CC72-4A3E-B1C5-470D497A29B7}" presName="horzThree" presStyleCnt="0"/>
      <dgm:spPr/>
    </dgm:pt>
  </dgm:ptLst>
  <dgm:cxnLst>
    <dgm:cxn modelId="{C0F6A397-1AEB-4D15-A4BD-51DBC1574DED}" type="presOf" srcId="{9B2249C1-0E84-4647-B497-7B7683832B7B}" destId="{6729C6A0-3704-444C-A809-2FDCA6072FCA}" srcOrd="0" destOrd="0" presId="urn:microsoft.com/office/officeart/2005/8/layout/hierarchy4"/>
    <dgm:cxn modelId="{F7A6BE95-0DDA-4E01-8EAF-627A6CB31518}" srcId="{BCF090A9-E87A-414C-ABB4-1BD6831EEC47}" destId="{67F54DB7-3090-4C81-8EA5-65CCC98F5543}" srcOrd="0" destOrd="0" parTransId="{D7B90940-0AF7-44D4-ADD4-5BCFA86B162D}" sibTransId="{1FB9EE93-D51E-4A7A-AEAF-58B83C0B60E1}"/>
    <dgm:cxn modelId="{39FA0219-328A-49FF-94FF-E624BE9CF06D}" srcId="{E9FF874B-220A-4693-A9BD-A5DC7315E8FB}" destId="{441B98C7-EE86-4A94-A99E-F23695F47C79}" srcOrd="2" destOrd="0" parTransId="{B7A47F05-DE04-435F-98EB-4A6BCABD61A4}" sibTransId="{3961BFFD-F75F-48FA-A434-D0FE656366B0}"/>
    <dgm:cxn modelId="{84565925-8029-4040-8524-E6F7126A2FB0}" type="presOf" srcId="{BCF090A9-E87A-414C-ABB4-1BD6831EEC47}" destId="{08E7426F-6C9D-4266-9E27-58DD0FA1CA7F}" srcOrd="0" destOrd="0" presId="urn:microsoft.com/office/officeart/2005/8/layout/hierarchy4"/>
    <dgm:cxn modelId="{E23F13E6-F1CC-4517-8E93-FE82270B8312}" srcId="{441B98C7-EE86-4A94-A99E-F23695F47C79}" destId="{E0623D23-CC72-4A3E-B1C5-470D497A29B7}" srcOrd="0" destOrd="0" parTransId="{7EEEE4BF-D1C4-4BD2-AAD4-D4D53A66794B}" sibTransId="{5215F870-9B2D-4E03-A510-1302CCCC5E8C}"/>
    <dgm:cxn modelId="{FC6C0F27-91EE-4C63-B5F1-49ADBACFE3A0}" type="presOf" srcId="{E0623D23-CC72-4A3E-B1C5-470D497A29B7}" destId="{CEB09BC4-6EE8-412F-BA52-64EA89F9E810}" srcOrd="0" destOrd="0" presId="urn:microsoft.com/office/officeart/2005/8/layout/hierarchy4"/>
    <dgm:cxn modelId="{40937503-9941-4483-A01B-4B800543BB21}" type="presOf" srcId="{E9FF874B-220A-4693-A9BD-A5DC7315E8FB}" destId="{5E9A571B-815B-4D40-BBBE-8F023BFBEC4E}" srcOrd="0" destOrd="0" presId="urn:microsoft.com/office/officeart/2005/8/layout/hierarchy4"/>
    <dgm:cxn modelId="{7F4A7F84-FD26-4E02-B2F5-958084D9F4CB}" srcId="{E9FF874B-220A-4693-A9BD-A5DC7315E8FB}" destId="{9B2249C1-0E84-4647-B497-7B7683832B7B}" srcOrd="0" destOrd="0" parTransId="{05C7D0E0-ADD3-4E06-8019-728C39A86036}" sibTransId="{448B0F96-7512-4631-895F-22B3B46AD83F}"/>
    <dgm:cxn modelId="{BC9FB028-59A8-46A9-B11B-A2A799A2432F}" srcId="{9B2249C1-0E84-4647-B497-7B7683832B7B}" destId="{127F3A7C-8AD4-4E4E-86F1-C07588B64766}" srcOrd="0" destOrd="0" parTransId="{01018D67-8103-40F2-BE04-3A5DB7D54800}" sibTransId="{C0B68D84-8E99-49E5-83E6-F3784E12C6BB}"/>
    <dgm:cxn modelId="{90665D90-C195-457A-A1A3-A478BE622AD2}" type="presOf" srcId="{127F3A7C-8AD4-4E4E-86F1-C07588B64766}" destId="{0C5B876E-1D39-4F35-B3C2-741FBDF895E4}" srcOrd="0" destOrd="0" presId="urn:microsoft.com/office/officeart/2005/8/layout/hierarchy4"/>
    <dgm:cxn modelId="{42A7DBF5-5DE1-486B-8B39-BC29FE11578E}" type="presOf" srcId="{67F54DB7-3090-4C81-8EA5-65CCC98F5543}" destId="{355F4662-7B57-47CA-8825-8208D92BBEE7}" srcOrd="0" destOrd="0" presId="urn:microsoft.com/office/officeart/2005/8/layout/hierarchy4"/>
    <dgm:cxn modelId="{EB9DC631-CE42-42A5-B69F-D1AC26D3C3F1}" srcId="{E9FF874B-220A-4693-A9BD-A5DC7315E8FB}" destId="{BCF090A9-E87A-414C-ABB4-1BD6831EEC47}" srcOrd="1" destOrd="0" parTransId="{12AD581F-9F0C-44C5-876C-6DCBB9AAB62C}" sibTransId="{7AAD2EE1-15EE-4925-94B8-2F6424305DEC}"/>
    <dgm:cxn modelId="{C121D00F-F7F1-49B7-BDA3-9E35DFD5D139}" type="presOf" srcId="{C79B6DBC-343E-4303-81CA-2FA551EA5CBE}" destId="{261DFC77-C57F-4F8B-BD5C-5575014F175B}" srcOrd="0" destOrd="0" presId="urn:microsoft.com/office/officeart/2005/8/layout/hierarchy4"/>
    <dgm:cxn modelId="{792C22FC-8FC0-449F-B9B1-4263DFB86CF8}" type="presOf" srcId="{441B98C7-EE86-4A94-A99E-F23695F47C79}" destId="{EF2AF3D9-4C12-4539-A5A3-F604E6B55568}" srcOrd="0" destOrd="0" presId="urn:microsoft.com/office/officeart/2005/8/layout/hierarchy4"/>
    <dgm:cxn modelId="{EA70AC2D-7B28-4D8D-BC50-05268CF11137}" srcId="{C79B6DBC-343E-4303-81CA-2FA551EA5CBE}" destId="{E9FF874B-220A-4693-A9BD-A5DC7315E8FB}" srcOrd="0" destOrd="0" parTransId="{30C99DBE-3A5A-4166-9A62-AAF1909869A9}" sibTransId="{6E98AC99-B31B-4474-ADCA-3D01BCE5DDF8}"/>
    <dgm:cxn modelId="{04F6BD44-015D-49B3-94CC-B4E76BBBEE27}" type="presParOf" srcId="{261DFC77-C57F-4F8B-BD5C-5575014F175B}" destId="{1BF1E38B-7399-44C4-A522-EB069E326D2D}" srcOrd="0" destOrd="0" presId="urn:microsoft.com/office/officeart/2005/8/layout/hierarchy4"/>
    <dgm:cxn modelId="{1BC0C882-33DD-44AB-ADAD-529FBB26AF7D}" type="presParOf" srcId="{1BF1E38B-7399-44C4-A522-EB069E326D2D}" destId="{5E9A571B-815B-4D40-BBBE-8F023BFBEC4E}" srcOrd="0" destOrd="0" presId="urn:microsoft.com/office/officeart/2005/8/layout/hierarchy4"/>
    <dgm:cxn modelId="{E4C2F3CB-FBBF-471F-85E3-AE768D9E29C2}" type="presParOf" srcId="{1BF1E38B-7399-44C4-A522-EB069E326D2D}" destId="{A37CB7F3-5AA9-4F48-97BB-20388FF5271B}" srcOrd="1" destOrd="0" presId="urn:microsoft.com/office/officeart/2005/8/layout/hierarchy4"/>
    <dgm:cxn modelId="{BEF401A3-FB49-491F-8E18-B08207611F06}" type="presParOf" srcId="{1BF1E38B-7399-44C4-A522-EB069E326D2D}" destId="{DE64BA0C-65DB-4291-A641-510E395C5B02}" srcOrd="2" destOrd="0" presId="urn:microsoft.com/office/officeart/2005/8/layout/hierarchy4"/>
    <dgm:cxn modelId="{0A659B00-BF42-4123-84E9-DE6EE20FF07B}" type="presParOf" srcId="{DE64BA0C-65DB-4291-A641-510E395C5B02}" destId="{162765BE-D8A5-4BDB-9D8C-678CB3BFDE99}" srcOrd="0" destOrd="0" presId="urn:microsoft.com/office/officeart/2005/8/layout/hierarchy4"/>
    <dgm:cxn modelId="{AFF06097-E704-4110-9021-198E03F85A39}" type="presParOf" srcId="{162765BE-D8A5-4BDB-9D8C-678CB3BFDE99}" destId="{6729C6A0-3704-444C-A809-2FDCA6072FCA}" srcOrd="0" destOrd="0" presId="urn:microsoft.com/office/officeart/2005/8/layout/hierarchy4"/>
    <dgm:cxn modelId="{E8D0E792-4402-4879-88B5-79F21CF44FF4}" type="presParOf" srcId="{162765BE-D8A5-4BDB-9D8C-678CB3BFDE99}" destId="{BE5ABD74-27D5-4980-A4BE-32C42D27FEBA}" srcOrd="1" destOrd="0" presId="urn:microsoft.com/office/officeart/2005/8/layout/hierarchy4"/>
    <dgm:cxn modelId="{A0D85F86-2907-41E6-B8A4-EB5370CE9BA1}" type="presParOf" srcId="{162765BE-D8A5-4BDB-9D8C-678CB3BFDE99}" destId="{80754755-763A-46F7-ADC4-B1EB2656E2BD}" srcOrd="2" destOrd="0" presId="urn:microsoft.com/office/officeart/2005/8/layout/hierarchy4"/>
    <dgm:cxn modelId="{1D03D8DE-C1B7-427F-849C-5BDB8D9529D5}" type="presParOf" srcId="{80754755-763A-46F7-ADC4-B1EB2656E2BD}" destId="{7795EAEF-FB8C-48AD-9FF5-A0E9C06CB47A}" srcOrd="0" destOrd="0" presId="urn:microsoft.com/office/officeart/2005/8/layout/hierarchy4"/>
    <dgm:cxn modelId="{881E8167-BF53-4D7C-8A3F-B42E4B6A201B}" type="presParOf" srcId="{7795EAEF-FB8C-48AD-9FF5-A0E9C06CB47A}" destId="{0C5B876E-1D39-4F35-B3C2-741FBDF895E4}" srcOrd="0" destOrd="0" presId="urn:microsoft.com/office/officeart/2005/8/layout/hierarchy4"/>
    <dgm:cxn modelId="{21B311D9-1304-4DEB-ABC6-6105A1262B49}" type="presParOf" srcId="{7795EAEF-FB8C-48AD-9FF5-A0E9C06CB47A}" destId="{D01C038D-0FE1-4085-A810-DB02EE9463C3}" srcOrd="1" destOrd="0" presId="urn:microsoft.com/office/officeart/2005/8/layout/hierarchy4"/>
    <dgm:cxn modelId="{F59B64AC-CFCB-428F-9588-803E1616879C}" type="presParOf" srcId="{DE64BA0C-65DB-4291-A641-510E395C5B02}" destId="{6CB41D34-AC0A-495A-B3CB-ECC41B8B800A}" srcOrd="1" destOrd="0" presId="urn:microsoft.com/office/officeart/2005/8/layout/hierarchy4"/>
    <dgm:cxn modelId="{3ACCD609-9A9B-47C6-8C9D-BFF39F28C965}" type="presParOf" srcId="{DE64BA0C-65DB-4291-A641-510E395C5B02}" destId="{A36982F0-1BCD-4FDC-99BF-9946E76EEE5C}" srcOrd="2" destOrd="0" presId="urn:microsoft.com/office/officeart/2005/8/layout/hierarchy4"/>
    <dgm:cxn modelId="{6A94D21F-E341-4D31-89A4-E14524912470}" type="presParOf" srcId="{A36982F0-1BCD-4FDC-99BF-9946E76EEE5C}" destId="{08E7426F-6C9D-4266-9E27-58DD0FA1CA7F}" srcOrd="0" destOrd="0" presId="urn:microsoft.com/office/officeart/2005/8/layout/hierarchy4"/>
    <dgm:cxn modelId="{1E421F5C-59F0-4786-AD00-EBAFEF25A8D4}" type="presParOf" srcId="{A36982F0-1BCD-4FDC-99BF-9946E76EEE5C}" destId="{92AAF48C-4DE4-4562-A0FA-208B2E186BFC}" srcOrd="1" destOrd="0" presId="urn:microsoft.com/office/officeart/2005/8/layout/hierarchy4"/>
    <dgm:cxn modelId="{D840C88D-50E9-4C58-82A4-3FF669D238B1}" type="presParOf" srcId="{A36982F0-1BCD-4FDC-99BF-9946E76EEE5C}" destId="{C99CA154-B09A-41AE-8A3B-8D4FE4ABC432}" srcOrd="2" destOrd="0" presId="urn:microsoft.com/office/officeart/2005/8/layout/hierarchy4"/>
    <dgm:cxn modelId="{190D0F62-8C68-4BA0-ABE5-7E8EDB7072D2}" type="presParOf" srcId="{C99CA154-B09A-41AE-8A3B-8D4FE4ABC432}" destId="{BF8A2E62-B40E-4D5C-8CE2-D7809B49AAD2}" srcOrd="0" destOrd="0" presId="urn:microsoft.com/office/officeart/2005/8/layout/hierarchy4"/>
    <dgm:cxn modelId="{166F2B65-C769-4E6B-B208-E4A18D1FAADC}" type="presParOf" srcId="{BF8A2E62-B40E-4D5C-8CE2-D7809B49AAD2}" destId="{355F4662-7B57-47CA-8825-8208D92BBEE7}" srcOrd="0" destOrd="0" presId="urn:microsoft.com/office/officeart/2005/8/layout/hierarchy4"/>
    <dgm:cxn modelId="{958A2AF6-4EF1-4F2B-B1F1-DDF964298408}" type="presParOf" srcId="{BF8A2E62-B40E-4D5C-8CE2-D7809B49AAD2}" destId="{BD9A6FE1-5524-4C2C-907D-ACD139F16AB3}" srcOrd="1" destOrd="0" presId="urn:microsoft.com/office/officeart/2005/8/layout/hierarchy4"/>
    <dgm:cxn modelId="{DA4B3421-D72A-44DE-AD03-8F28107D9A24}" type="presParOf" srcId="{DE64BA0C-65DB-4291-A641-510E395C5B02}" destId="{DB92BA7D-D69C-4536-8A56-3243869A8A69}" srcOrd="3" destOrd="0" presId="urn:microsoft.com/office/officeart/2005/8/layout/hierarchy4"/>
    <dgm:cxn modelId="{3C75AC58-24D3-4D4B-8167-CF603A3D623F}" type="presParOf" srcId="{DE64BA0C-65DB-4291-A641-510E395C5B02}" destId="{7F895048-7FA3-4441-8315-6D1BA6E0907F}" srcOrd="4" destOrd="0" presId="urn:microsoft.com/office/officeart/2005/8/layout/hierarchy4"/>
    <dgm:cxn modelId="{2789969B-3A7F-42D1-8BF2-7E5A57B5B834}" type="presParOf" srcId="{7F895048-7FA3-4441-8315-6D1BA6E0907F}" destId="{EF2AF3D9-4C12-4539-A5A3-F604E6B55568}" srcOrd="0" destOrd="0" presId="urn:microsoft.com/office/officeart/2005/8/layout/hierarchy4"/>
    <dgm:cxn modelId="{D868484A-BDF9-4404-B865-755EAE8194FC}" type="presParOf" srcId="{7F895048-7FA3-4441-8315-6D1BA6E0907F}" destId="{F99D8CDB-2A22-4B7F-A982-4B7D6FBE7288}" srcOrd="1" destOrd="0" presId="urn:microsoft.com/office/officeart/2005/8/layout/hierarchy4"/>
    <dgm:cxn modelId="{3750D359-2D3E-4DAA-A6CA-BEFC3B07B631}" type="presParOf" srcId="{7F895048-7FA3-4441-8315-6D1BA6E0907F}" destId="{5402D059-A4F1-40ED-B889-F77E9B1435ED}" srcOrd="2" destOrd="0" presId="urn:microsoft.com/office/officeart/2005/8/layout/hierarchy4"/>
    <dgm:cxn modelId="{1BC89568-A0DC-4706-BD8E-E0127EDD4C9A}" type="presParOf" srcId="{5402D059-A4F1-40ED-B889-F77E9B1435ED}" destId="{B30EFCEC-9C1C-4C1D-B0A7-AA8545BD3FC3}" srcOrd="0" destOrd="0" presId="urn:microsoft.com/office/officeart/2005/8/layout/hierarchy4"/>
    <dgm:cxn modelId="{FBFF0F4A-7917-4842-9928-EEB9AE6C09DF}" type="presParOf" srcId="{B30EFCEC-9C1C-4C1D-B0A7-AA8545BD3FC3}" destId="{CEB09BC4-6EE8-412F-BA52-64EA89F9E810}" srcOrd="0" destOrd="0" presId="urn:microsoft.com/office/officeart/2005/8/layout/hierarchy4"/>
    <dgm:cxn modelId="{B88757C6-0CF9-4AE0-981B-B9640CF7C5C6}" type="presParOf" srcId="{B30EFCEC-9C1C-4C1D-B0A7-AA8545BD3FC3}" destId="{2B7D52E8-6185-49C0-84C5-8D0654CB7114}"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6A4054-3BB6-48A7-B37F-F42E6070A792}" type="doc">
      <dgm:prSet loTypeId="urn:microsoft.com/office/officeart/2005/8/layout/process5" loCatId="process" qsTypeId="urn:microsoft.com/office/officeart/2005/8/quickstyle/simple1" qsCatId="simple" csTypeId="urn:microsoft.com/office/officeart/2005/8/colors/colorful1#1" csCatId="colorful" phldr="1"/>
      <dgm:spPr/>
      <dgm:t>
        <a:bodyPr/>
        <a:lstStyle/>
        <a:p>
          <a:endParaRPr lang="pl-PL"/>
        </a:p>
      </dgm:t>
    </dgm:pt>
    <dgm:pt modelId="{7E240F6C-2400-4E56-A795-3A85785CF0A6}">
      <dgm:prSet phldrT="[Tekst]" custT="1"/>
      <dgm:spPr>
        <a:xfrm>
          <a:off x="172099" y="49874"/>
          <a:ext cx="1155083" cy="693050"/>
        </a:xfrm>
        <a:prstGeom prst="roundRect">
          <a:avLst>
            <a:gd name="adj" fmla="val 10000"/>
          </a:avLst>
        </a:prstGeom>
        <a:solidFill>
          <a:srgbClr val="ED7D31">
            <a:hueOff val="0"/>
            <a:satOff val="0"/>
            <a:lumOff val="0"/>
            <a:alphaOff val="0"/>
          </a:srgbClr>
        </a:solidFill>
        <a:ln w="12700" cap="flat" cmpd="sng" algn="ctr">
          <a:solidFill>
            <a:sysClr val="windowText" lastClr="000000"/>
          </a:solidFill>
          <a:prstDash val="solid"/>
          <a:miter lim="800000"/>
        </a:ln>
        <a:effectLst/>
      </dgm:spPr>
      <dgm:t>
        <a:bodyPr/>
        <a:lstStyle/>
        <a:p>
          <a:r>
            <a:rPr lang="pl-PL" sz="1800" b="1">
              <a:solidFill>
                <a:sysClr val="windowText" lastClr="000000"/>
              </a:solidFill>
              <a:latin typeface="Calibri"/>
              <a:ea typeface="+mn-ea"/>
              <a:cs typeface="+mn-cs"/>
            </a:rPr>
            <a:t>Przyłącze kanalizacyjne</a:t>
          </a:r>
        </a:p>
      </dgm:t>
    </dgm:pt>
    <dgm:pt modelId="{12B4307A-6D70-4D1E-8096-5CEECBF14250}" type="parTrans" cxnId="{B6D5873A-2614-4982-A2EC-8A7DFEAE5EFE}">
      <dgm:prSet/>
      <dgm:spPr/>
      <dgm:t>
        <a:bodyPr/>
        <a:lstStyle/>
        <a:p>
          <a:endParaRPr lang="pl-PL" sz="1800"/>
        </a:p>
      </dgm:t>
    </dgm:pt>
    <dgm:pt modelId="{AEC3CBCE-9BD9-4251-BCD5-4D460F5E1B50}" type="sibTrans" cxnId="{B6D5873A-2614-4982-A2EC-8A7DFEAE5EFE}">
      <dgm:prSet custT="1"/>
      <dgm:spPr>
        <a:xfrm>
          <a:off x="1527228" y="253168"/>
          <a:ext cx="481925" cy="286460"/>
        </a:xfrm>
        <a:prstGeom prst="rightArrow">
          <a:avLst>
            <a:gd name="adj1" fmla="val 60000"/>
            <a:gd name="adj2" fmla="val 50000"/>
          </a:avLst>
        </a:prstGeom>
        <a:solidFill>
          <a:srgbClr val="ED7D31">
            <a:hueOff val="0"/>
            <a:satOff val="0"/>
            <a:lumOff val="0"/>
            <a:alphaOff val="0"/>
          </a:srgbClr>
        </a:solidFill>
        <a:ln>
          <a:solidFill>
            <a:sysClr val="windowText" lastClr="000000"/>
          </a:solidFill>
        </a:ln>
        <a:effectLst/>
      </dgm:spPr>
      <dgm:t>
        <a:bodyPr/>
        <a:lstStyle/>
        <a:p>
          <a:endParaRPr lang="pl-PL" sz="1800">
            <a:solidFill>
              <a:sysClr val="window" lastClr="FFFFFF"/>
            </a:solidFill>
            <a:latin typeface="Calibri"/>
            <a:ea typeface="+mn-ea"/>
            <a:cs typeface="+mn-cs"/>
          </a:endParaRPr>
        </a:p>
      </dgm:t>
    </dgm:pt>
    <dgm:pt modelId="{6611607F-E8B4-47D8-98AD-EC3E13EEBDA2}">
      <dgm:prSet phldrT="[Tekst]" custT="1"/>
      <dgm:spPr>
        <a:xfrm>
          <a:off x="2236476" y="49874"/>
          <a:ext cx="1155083" cy="693050"/>
        </a:xfrm>
        <a:prstGeom prst="roundRect">
          <a:avLst>
            <a:gd name="adj" fmla="val 10000"/>
          </a:avLst>
        </a:prstGeom>
        <a:solidFill>
          <a:srgbClr val="A5A5A5">
            <a:hueOff val="0"/>
            <a:satOff val="0"/>
            <a:lumOff val="0"/>
            <a:alphaOff val="0"/>
          </a:srgbClr>
        </a:solidFill>
        <a:ln w="12700" cap="flat" cmpd="sng" algn="ctr">
          <a:solidFill>
            <a:sysClr val="windowText" lastClr="000000"/>
          </a:solidFill>
          <a:prstDash val="solid"/>
          <a:miter lim="800000"/>
        </a:ln>
        <a:effectLst/>
      </dgm:spPr>
      <dgm:t>
        <a:bodyPr/>
        <a:lstStyle/>
        <a:p>
          <a:r>
            <a:rPr lang="pl-PL" sz="1800" b="1">
              <a:solidFill>
                <a:sysClr val="windowText" lastClr="000000"/>
              </a:solidFill>
              <a:latin typeface="Calibri"/>
              <a:ea typeface="+mn-ea"/>
              <a:cs typeface="+mn-cs"/>
            </a:rPr>
            <a:t>Studnia kontrolna</a:t>
          </a:r>
        </a:p>
      </dgm:t>
    </dgm:pt>
    <dgm:pt modelId="{2DB4DD86-64B4-4D15-ABDC-8B3F4A9CF1FC}" type="parTrans" cxnId="{08E5C27F-360C-4FC7-B26C-706856BB84A6}">
      <dgm:prSet/>
      <dgm:spPr/>
      <dgm:t>
        <a:bodyPr/>
        <a:lstStyle/>
        <a:p>
          <a:endParaRPr lang="pl-PL" sz="1800"/>
        </a:p>
      </dgm:t>
    </dgm:pt>
    <dgm:pt modelId="{8272CB08-3F95-46CD-91E8-0DAF2F2EBC5D}" type="sibTrans" cxnId="{08E5C27F-360C-4FC7-B26C-706856BB84A6}">
      <dgm:prSet custT="1"/>
      <dgm:spPr>
        <a:xfrm rot="30595">
          <a:off x="3628766" y="262963"/>
          <a:ext cx="571499" cy="286460"/>
        </a:xfrm>
        <a:prstGeom prst="rightArrow">
          <a:avLst>
            <a:gd name="adj1" fmla="val 60000"/>
            <a:gd name="adj2" fmla="val 50000"/>
          </a:avLst>
        </a:prstGeom>
        <a:solidFill>
          <a:srgbClr val="A5A5A5">
            <a:hueOff val="0"/>
            <a:satOff val="0"/>
            <a:lumOff val="0"/>
            <a:alphaOff val="0"/>
          </a:srgbClr>
        </a:solidFill>
        <a:ln>
          <a:solidFill>
            <a:sysClr val="windowText" lastClr="000000"/>
          </a:solidFill>
        </a:ln>
        <a:effectLst/>
      </dgm:spPr>
      <dgm:t>
        <a:bodyPr/>
        <a:lstStyle/>
        <a:p>
          <a:endParaRPr lang="pl-PL" sz="1800">
            <a:solidFill>
              <a:sysClr val="window" lastClr="FFFFFF"/>
            </a:solidFill>
            <a:latin typeface="Calibri"/>
            <a:ea typeface="+mn-ea"/>
            <a:cs typeface="+mn-cs"/>
          </a:endParaRPr>
        </a:p>
      </dgm:t>
    </dgm:pt>
    <dgm:pt modelId="{B9F16F51-6C09-491A-8EB6-41F3AEA07DF5}">
      <dgm:prSet phldrT="[Tekst]" custT="1"/>
      <dgm:spPr>
        <a:xfrm>
          <a:off x="4469819" y="69750"/>
          <a:ext cx="1155083" cy="693050"/>
        </a:xfrm>
        <a:prstGeom prst="roundRect">
          <a:avLst>
            <a:gd name="adj" fmla="val 10000"/>
          </a:avLst>
        </a:prstGeom>
        <a:solidFill>
          <a:srgbClr val="FFC000">
            <a:hueOff val="0"/>
            <a:satOff val="0"/>
            <a:lumOff val="0"/>
            <a:alphaOff val="0"/>
          </a:srgbClr>
        </a:solidFill>
        <a:ln w="12700" cap="flat" cmpd="sng" algn="ctr">
          <a:solidFill>
            <a:sysClr val="windowText" lastClr="000000"/>
          </a:solidFill>
          <a:prstDash val="solid"/>
          <a:miter lim="800000"/>
        </a:ln>
        <a:effectLst/>
      </dgm:spPr>
      <dgm:t>
        <a:bodyPr/>
        <a:lstStyle/>
        <a:p>
          <a:r>
            <a:rPr lang="pl-PL" sz="1800" b="1">
              <a:solidFill>
                <a:sysClr val="windowText" lastClr="000000"/>
              </a:solidFill>
              <a:latin typeface="Calibri"/>
              <a:ea typeface="+mn-ea"/>
              <a:cs typeface="+mn-cs"/>
            </a:rPr>
            <a:t>Osadnik gnilny </a:t>
          </a:r>
          <a:br>
            <a:rPr lang="pl-PL" sz="1800" b="1">
              <a:solidFill>
                <a:sysClr val="windowText" lastClr="000000"/>
              </a:solidFill>
              <a:latin typeface="Calibri"/>
              <a:ea typeface="+mn-ea"/>
              <a:cs typeface="+mn-cs"/>
            </a:rPr>
          </a:br>
          <a:r>
            <a:rPr lang="pl-PL" sz="1800" b="1">
              <a:solidFill>
                <a:sysClr val="windowText" lastClr="000000"/>
              </a:solidFill>
              <a:latin typeface="Calibri"/>
              <a:ea typeface="+mn-ea"/>
              <a:cs typeface="+mn-cs"/>
            </a:rPr>
            <a:t>(I</a:t>
          </a:r>
          <a:r>
            <a:rPr lang="pl-PL" sz="1800" b="1" baseline="30000">
              <a:solidFill>
                <a:sysClr val="windowText" lastClr="000000"/>
              </a:solidFill>
              <a:latin typeface="Calibri"/>
              <a:ea typeface="+mn-ea"/>
              <a:cs typeface="+mn-cs"/>
            </a:rPr>
            <a:t>o</a:t>
          </a:r>
          <a:r>
            <a:rPr lang="pl-PL" sz="1800" b="1">
              <a:solidFill>
                <a:sysClr val="windowText" lastClr="000000"/>
              </a:solidFill>
              <a:latin typeface="Calibri"/>
              <a:ea typeface="+mn-ea"/>
              <a:cs typeface="+mn-cs"/>
            </a:rPr>
            <a:t> oczyszczania)</a:t>
          </a:r>
        </a:p>
      </dgm:t>
    </dgm:pt>
    <dgm:pt modelId="{84F7851C-99DB-42D3-8911-88BCA1D88BE5}" type="parTrans" cxnId="{581D196E-B7AF-43C4-98AF-1A40903DFB73}">
      <dgm:prSet/>
      <dgm:spPr/>
      <dgm:t>
        <a:bodyPr/>
        <a:lstStyle/>
        <a:p>
          <a:endParaRPr lang="pl-PL" sz="1800"/>
        </a:p>
      </dgm:t>
    </dgm:pt>
    <dgm:pt modelId="{A3905043-9208-4926-AA2B-D832713B3AC6}" type="sibTrans" cxnId="{581D196E-B7AF-43C4-98AF-1A40903DFB73}">
      <dgm:prSet custT="1"/>
      <dgm:spPr>
        <a:xfrm rot="5236844">
          <a:off x="4993340" y="760667"/>
          <a:ext cx="154362" cy="286460"/>
        </a:xfrm>
        <a:prstGeom prst="rightArrow">
          <a:avLst>
            <a:gd name="adj1" fmla="val 60000"/>
            <a:gd name="adj2" fmla="val 50000"/>
          </a:avLst>
        </a:prstGeom>
        <a:solidFill>
          <a:srgbClr val="FFC000">
            <a:hueOff val="0"/>
            <a:satOff val="0"/>
            <a:lumOff val="0"/>
            <a:alphaOff val="0"/>
          </a:srgbClr>
        </a:solidFill>
        <a:ln>
          <a:solidFill>
            <a:sysClr val="windowText" lastClr="000000"/>
          </a:solidFill>
        </a:ln>
        <a:effectLst/>
      </dgm:spPr>
      <dgm:t>
        <a:bodyPr/>
        <a:lstStyle/>
        <a:p>
          <a:endParaRPr lang="pl-PL" sz="1800">
            <a:solidFill>
              <a:sysClr val="window" lastClr="FFFFFF"/>
            </a:solidFill>
            <a:latin typeface="Calibri"/>
            <a:ea typeface="+mn-ea"/>
            <a:cs typeface="+mn-cs"/>
          </a:endParaRPr>
        </a:p>
      </dgm:t>
    </dgm:pt>
    <dgm:pt modelId="{7AB720F6-322C-4A02-A8E8-B478C4AD122D}">
      <dgm:prSet custT="1"/>
      <dgm:spPr>
        <a:xfrm>
          <a:off x="4516554" y="1053722"/>
          <a:ext cx="1155083" cy="693050"/>
        </a:xfrm>
        <a:prstGeom prst="roundRect">
          <a:avLst>
            <a:gd name="adj" fmla="val 10000"/>
          </a:avLst>
        </a:prstGeom>
        <a:solidFill>
          <a:srgbClr val="FFFF00"/>
        </a:solidFill>
        <a:ln w="12700" cap="flat" cmpd="sng" algn="ctr">
          <a:solidFill>
            <a:sysClr val="windowText" lastClr="000000"/>
          </a:solidFill>
          <a:prstDash val="solid"/>
          <a:miter lim="800000"/>
        </a:ln>
        <a:effectLst/>
      </dgm:spPr>
      <dgm:t>
        <a:bodyPr/>
        <a:lstStyle/>
        <a:p>
          <a:r>
            <a:rPr lang="pl-PL" sz="1800" b="1">
              <a:solidFill>
                <a:sysClr val="windowText" lastClr="000000"/>
              </a:solidFill>
              <a:latin typeface="Calibri"/>
              <a:ea typeface="+mn-ea"/>
              <a:cs typeface="+mn-cs"/>
            </a:rPr>
            <a:t>Reaktor </a:t>
          </a:r>
          <a:br>
            <a:rPr lang="pl-PL" sz="1800" b="1">
              <a:solidFill>
                <a:sysClr val="windowText" lastClr="000000"/>
              </a:solidFill>
              <a:latin typeface="Calibri"/>
              <a:ea typeface="+mn-ea"/>
              <a:cs typeface="+mn-cs"/>
            </a:rPr>
          </a:br>
          <a:r>
            <a:rPr lang="pl-PL" sz="1800" b="1">
              <a:solidFill>
                <a:sysClr val="windowText" lastClr="000000"/>
              </a:solidFill>
              <a:latin typeface="Calibri"/>
              <a:ea typeface="+mn-ea"/>
              <a:cs typeface="+mn-cs"/>
            </a:rPr>
            <a:t>(II</a:t>
          </a:r>
          <a:r>
            <a:rPr lang="pl-PL" sz="1800" b="1" baseline="30000">
              <a:solidFill>
                <a:sysClr val="windowText" lastClr="000000"/>
              </a:solidFill>
              <a:latin typeface="Calibri"/>
              <a:ea typeface="+mn-ea"/>
              <a:cs typeface="+mn-cs"/>
            </a:rPr>
            <a:t>o</a:t>
          </a:r>
          <a:r>
            <a:rPr lang="pl-PL" sz="1800" b="1">
              <a:solidFill>
                <a:sysClr val="windowText" lastClr="000000"/>
              </a:solidFill>
              <a:latin typeface="Calibri"/>
              <a:ea typeface="+mn-ea"/>
              <a:cs typeface="+mn-cs"/>
            </a:rPr>
            <a:t> oczyszczania)</a:t>
          </a:r>
        </a:p>
      </dgm:t>
    </dgm:pt>
    <dgm:pt modelId="{A2E14ECA-19B2-480D-A57E-31D3E67F6452}" type="parTrans" cxnId="{C1101821-3634-47C4-965B-A7DFDAA398FD}">
      <dgm:prSet/>
      <dgm:spPr/>
      <dgm:t>
        <a:bodyPr/>
        <a:lstStyle/>
        <a:p>
          <a:endParaRPr lang="pl-PL" sz="1800"/>
        </a:p>
      </dgm:t>
    </dgm:pt>
    <dgm:pt modelId="{B09D09DE-ABBB-49FC-8363-437CFEF78035}" type="sibTrans" cxnId="{C1101821-3634-47C4-965B-A7DFDAA398FD}">
      <dgm:prSet custT="1"/>
      <dgm:spPr>
        <a:xfrm rot="10751108">
          <a:off x="3683244" y="1272896"/>
          <a:ext cx="588910" cy="286460"/>
        </a:xfrm>
        <a:prstGeom prst="rightArrow">
          <a:avLst>
            <a:gd name="adj1" fmla="val 60000"/>
            <a:gd name="adj2" fmla="val 50000"/>
          </a:avLst>
        </a:prstGeom>
        <a:solidFill>
          <a:srgbClr val="92D050"/>
        </a:solidFill>
        <a:ln>
          <a:solidFill>
            <a:sysClr val="windowText" lastClr="000000"/>
          </a:solidFill>
        </a:ln>
        <a:effectLst/>
      </dgm:spPr>
      <dgm:t>
        <a:bodyPr/>
        <a:lstStyle/>
        <a:p>
          <a:endParaRPr lang="pl-PL" sz="1800">
            <a:solidFill>
              <a:sysClr val="window" lastClr="FFFFFF"/>
            </a:solidFill>
            <a:latin typeface="Calibri"/>
            <a:ea typeface="+mn-ea"/>
            <a:cs typeface="+mn-cs"/>
          </a:endParaRPr>
        </a:p>
      </dgm:t>
    </dgm:pt>
    <dgm:pt modelId="{489C7C73-35EF-4C17-A3AA-769784C006F3}">
      <dgm:prSet custT="1"/>
      <dgm:spPr>
        <a:xfrm>
          <a:off x="255635" y="1105830"/>
          <a:ext cx="1155083" cy="693050"/>
        </a:xfrm>
        <a:prstGeom prst="roundRect">
          <a:avLst>
            <a:gd name="adj" fmla="val 10000"/>
          </a:avLst>
        </a:prstGeom>
        <a:solidFill>
          <a:srgbClr val="00B0F0"/>
        </a:solidFill>
        <a:ln w="12700" cap="flat" cmpd="sng" algn="ctr">
          <a:solidFill>
            <a:sysClr val="windowText" lastClr="000000"/>
          </a:solidFill>
          <a:prstDash val="solid"/>
          <a:miter lim="800000"/>
        </a:ln>
        <a:effectLst/>
      </dgm:spPr>
      <dgm:t>
        <a:bodyPr/>
        <a:lstStyle/>
        <a:p>
          <a:r>
            <a:rPr lang="pl-PL" sz="1800" b="1">
              <a:solidFill>
                <a:sysClr val="windowText" lastClr="000000"/>
              </a:solidFill>
              <a:latin typeface="Calibri"/>
              <a:ea typeface="+mn-ea"/>
              <a:cs typeface="+mn-cs"/>
            </a:rPr>
            <a:t>Odbiornik ścieków</a:t>
          </a:r>
        </a:p>
      </dgm:t>
    </dgm:pt>
    <dgm:pt modelId="{B7045DE0-A7CA-4BF7-B779-F7C642DC6C7F}" type="parTrans" cxnId="{E04770E3-110A-4202-B4B1-6842E40B2D81}">
      <dgm:prSet/>
      <dgm:spPr/>
      <dgm:t>
        <a:bodyPr/>
        <a:lstStyle/>
        <a:p>
          <a:endParaRPr lang="pl-PL" sz="1800"/>
        </a:p>
      </dgm:t>
    </dgm:pt>
    <dgm:pt modelId="{580F1693-FED0-4406-A2A1-E4E3224DB428}" type="sibTrans" cxnId="{E04770E3-110A-4202-B4B1-6842E40B2D81}">
      <dgm:prSet/>
      <dgm:spPr/>
      <dgm:t>
        <a:bodyPr/>
        <a:lstStyle/>
        <a:p>
          <a:endParaRPr lang="pl-PL" sz="1800"/>
        </a:p>
      </dgm:t>
    </dgm:pt>
    <dgm:pt modelId="{A7C385D4-2562-4720-8BC8-68F1480C0253}">
      <dgm:prSet custT="1"/>
      <dgm:spPr>
        <a:xfrm>
          <a:off x="2250430" y="1085954"/>
          <a:ext cx="1155083" cy="693050"/>
        </a:xfrm>
        <a:prstGeom prst="roundRect">
          <a:avLst>
            <a:gd name="adj" fmla="val 10000"/>
          </a:avLst>
        </a:prstGeom>
        <a:solidFill>
          <a:srgbClr val="70AD47">
            <a:hueOff val="0"/>
            <a:satOff val="0"/>
            <a:lumOff val="0"/>
            <a:alphaOff val="0"/>
          </a:srgbClr>
        </a:solidFill>
        <a:ln w="12700" cap="flat" cmpd="sng" algn="ctr">
          <a:solidFill>
            <a:sysClr val="windowText" lastClr="000000"/>
          </a:solidFill>
          <a:prstDash val="solid"/>
          <a:miter lim="800000"/>
        </a:ln>
        <a:effectLst/>
      </dgm:spPr>
      <dgm:t>
        <a:bodyPr/>
        <a:lstStyle/>
        <a:p>
          <a:r>
            <a:rPr lang="pl-PL" sz="1800" b="1">
              <a:solidFill>
                <a:sysClr val="windowText" lastClr="000000"/>
              </a:solidFill>
              <a:latin typeface="Calibri"/>
              <a:ea typeface="+mn-ea"/>
              <a:cs typeface="+mn-cs"/>
            </a:rPr>
            <a:t>Studnia kontrolno- pomiarowa</a:t>
          </a:r>
        </a:p>
      </dgm:t>
    </dgm:pt>
    <dgm:pt modelId="{9E6D14B0-D7A5-4461-BC15-9EB5ACFD9CDE}" type="parTrans" cxnId="{69D644F3-4BFA-40AD-951E-273C94EFE9E5}">
      <dgm:prSet/>
      <dgm:spPr/>
      <dgm:t>
        <a:bodyPr/>
        <a:lstStyle/>
        <a:p>
          <a:endParaRPr lang="pl-PL" sz="1800"/>
        </a:p>
      </dgm:t>
    </dgm:pt>
    <dgm:pt modelId="{3A08BD14-0AD4-40DF-98DD-A9AA4D72E610}" type="sibTrans" cxnId="{69D644F3-4BFA-40AD-951E-273C94EFE9E5}">
      <dgm:prSet custT="1"/>
      <dgm:spPr>
        <a:xfrm rot="10765746">
          <a:off x="1620635" y="1299061"/>
          <a:ext cx="445069" cy="286460"/>
        </a:xfrm>
        <a:prstGeom prst="rightArrow">
          <a:avLst>
            <a:gd name="adj1" fmla="val 60000"/>
            <a:gd name="adj2" fmla="val 50000"/>
          </a:avLst>
        </a:prstGeom>
        <a:solidFill>
          <a:srgbClr val="00B0F0"/>
        </a:solidFill>
        <a:ln>
          <a:solidFill>
            <a:sysClr val="windowText" lastClr="000000"/>
          </a:solidFill>
        </a:ln>
        <a:effectLst/>
      </dgm:spPr>
      <dgm:t>
        <a:bodyPr/>
        <a:lstStyle/>
        <a:p>
          <a:endParaRPr lang="pl-PL" sz="1800">
            <a:solidFill>
              <a:sysClr val="window" lastClr="FFFFFF"/>
            </a:solidFill>
            <a:latin typeface="Calibri"/>
            <a:ea typeface="+mn-ea"/>
            <a:cs typeface="+mn-cs"/>
          </a:endParaRPr>
        </a:p>
      </dgm:t>
    </dgm:pt>
    <dgm:pt modelId="{26094D96-4EF8-4B9F-9624-7B6CAF21EE7C}" type="pres">
      <dgm:prSet presAssocID="{8E6A4054-3BB6-48A7-B37F-F42E6070A792}" presName="diagram" presStyleCnt="0">
        <dgm:presLayoutVars>
          <dgm:dir/>
          <dgm:resizeHandles val="exact"/>
        </dgm:presLayoutVars>
      </dgm:prSet>
      <dgm:spPr/>
      <dgm:t>
        <a:bodyPr/>
        <a:lstStyle/>
        <a:p>
          <a:endParaRPr lang="pl-PL"/>
        </a:p>
      </dgm:t>
    </dgm:pt>
    <dgm:pt modelId="{A27FEA52-1A37-4706-A67C-718FE00CFE33}" type="pres">
      <dgm:prSet presAssocID="{7E240F6C-2400-4E56-A795-3A85785CF0A6}" presName="node" presStyleLbl="node1" presStyleIdx="0" presStyleCnt="6" custLinFactNeighborY="7171">
        <dgm:presLayoutVars>
          <dgm:bulletEnabled val="1"/>
        </dgm:presLayoutVars>
      </dgm:prSet>
      <dgm:spPr/>
      <dgm:t>
        <a:bodyPr/>
        <a:lstStyle/>
        <a:p>
          <a:endParaRPr lang="pl-PL"/>
        </a:p>
      </dgm:t>
    </dgm:pt>
    <dgm:pt modelId="{4F72C513-3824-4ABB-A6E7-9DFC87CF32E8}" type="pres">
      <dgm:prSet presAssocID="{AEC3CBCE-9BD9-4251-BCD5-4D460F5E1B50}" presName="sibTrans" presStyleLbl="sibTrans2D1" presStyleIdx="0" presStyleCnt="5"/>
      <dgm:spPr/>
      <dgm:t>
        <a:bodyPr/>
        <a:lstStyle/>
        <a:p>
          <a:endParaRPr lang="pl-PL"/>
        </a:p>
      </dgm:t>
    </dgm:pt>
    <dgm:pt modelId="{052732BF-9F28-45F0-A3B0-2846637B17E4}" type="pres">
      <dgm:prSet presAssocID="{AEC3CBCE-9BD9-4251-BCD5-4D460F5E1B50}" presName="connectorText" presStyleLbl="sibTrans2D1" presStyleIdx="0" presStyleCnt="5"/>
      <dgm:spPr/>
      <dgm:t>
        <a:bodyPr/>
        <a:lstStyle/>
        <a:p>
          <a:endParaRPr lang="pl-PL"/>
        </a:p>
      </dgm:t>
    </dgm:pt>
    <dgm:pt modelId="{ED5FF84F-2BAB-49DB-BBB7-49F6BC259487}" type="pres">
      <dgm:prSet presAssocID="{6611607F-E8B4-47D8-98AD-EC3E13EEBDA2}" presName="node" presStyleLbl="node1" presStyleIdx="1" presStyleCnt="6" custLinFactNeighborX="22748" custLinFactNeighborY="11268">
        <dgm:presLayoutVars>
          <dgm:bulletEnabled val="1"/>
        </dgm:presLayoutVars>
      </dgm:prSet>
      <dgm:spPr/>
      <dgm:t>
        <a:bodyPr/>
        <a:lstStyle/>
        <a:p>
          <a:endParaRPr lang="pl-PL"/>
        </a:p>
      </dgm:t>
    </dgm:pt>
    <dgm:pt modelId="{0A4BBC33-A7A9-40B7-BB8E-F181CE5CB64F}" type="pres">
      <dgm:prSet presAssocID="{8272CB08-3F95-46CD-91E8-0DAF2F2EBC5D}" presName="sibTrans" presStyleLbl="sibTrans2D1" presStyleIdx="1" presStyleCnt="5"/>
      <dgm:spPr/>
      <dgm:t>
        <a:bodyPr/>
        <a:lstStyle/>
        <a:p>
          <a:endParaRPr lang="pl-PL"/>
        </a:p>
      </dgm:t>
    </dgm:pt>
    <dgm:pt modelId="{051BDD3E-664C-49B2-BEC2-1DC0BD088A51}" type="pres">
      <dgm:prSet presAssocID="{8272CB08-3F95-46CD-91E8-0DAF2F2EBC5D}" presName="connectorText" presStyleLbl="sibTrans2D1" presStyleIdx="1" presStyleCnt="5"/>
      <dgm:spPr/>
      <dgm:t>
        <a:bodyPr/>
        <a:lstStyle/>
        <a:p>
          <a:endParaRPr lang="pl-PL"/>
        </a:p>
      </dgm:t>
    </dgm:pt>
    <dgm:pt modelId="{7DA9E383-4C09-4D8C-AF2F-A1316D012273}" type="pres">
      <dgm:prSet presAssocID="{B9F16F51-6C09-491A-8EB6-41F3AEA07DF5}" presName="node" presStyleLbl="node1" presStyleIdx="2" presStyleCnt="6" custLinFactNeighborX="92070" custLinFactNeighborY="10039">
        <dgm:presLayoutVars>
          <dgm:bulletEnabled val="1"/>
        </dgm:presLayoutVars>
      </dgm:prSet>
      <dgm:spPr/>
      <dgm:t>
        <a:bodyPr/>
        <a:lstStyle/>
        <a:p>
          <a:endParaRPr lang="pl-PL"/>
        </a:p>
      </dgm:t>
    </dgm:pt>
    <dgm:pt modelId="{07FE5FC6-82CE-4BC5-A8BC-AF12030EF8DC}" type="pres">
      <dgm:prSet presAssocID="{A3905043-9208-4926-AA2B-D832713B3AC6}" presName="sibTrans" presStyleLbl="sibTrans2D1" presStyleIdx="2" presStyleCnt="5"/>
      <dgm:spPr/>
      <dgm:t>
        <a:bodyPr/>
        <a:lstStyle/>
        <a:p>
          <a:endParaRPr lang="pl-PL"/>
        </a:p>
      </dgm:t>
    </dgm:pt>
    <dgm:pt modelId="{8985B2F9-6639-498D-8062-4291F4D81078}" type="pres">
      <dgm:prSet presAssocID="{A3905043-9208-4926-AA2B-D832713B3AC6}" presName="connectorText" presStyleLbl="sibTrans2D1" presStyleIdx="2" presStyleCnt="5"/>
      <dgm:spPr/>
      <dgm:t>
        <a:bodyPr/>
        <a:lstStyle/>
        <a:p>
          <a:endParaRPr lang="pl-PL"/>
        </a:p>
      </dgm:t>
    </dgm:pt>
    <dgm:pt modelId="{A7FC3A9F-A4E6-4CEC-8A8A-F661500AD098}" type="pres">
      <dgm:prSet presAssocID="{7AB720F6-322C-4A02-A8E8-B478C4AD122D}" presName="node" presStyleLbl="node1" presStyleIdx="3" presStyleCnt="6" custLinFactNeighborX="8787" custLinFactNeighborY="-13462">
        <dgm:presLayoutVars>
          <dgm:bulletEnabled val="1"/>
        </dgm:presLayoutVars>
      </dgm:prSet>
      <dgm:spPr/>
      <dgm:t>
        <a:bodyPr/>
        <a:lstStyle/>
        <a:p>
          <a:endParaRPr lang="pl-PL"/>
        </a:p>
      </dgm:t>
    </dgm:pt>
    <dgm:pt modelId="{0170315C-7DAF-4BC1-B049-BC12FD6C24B5}" type="pres">
      <dgm:prSet presAssocID="{B09D09DE-ABBB-49FC-8363-437CFEF78035}" presName="sibTrans" presStyleLbl="sibTrans2D1" presStyleIdx="3" presStyleCnt="5"/>
      <dgm:spPr/>
      <dgm:t>
        <a:bodyPr/>
        <a:lstStyle/>
        <a:p>
          <a:endParaRPr lang="pl-PL"/>
        </a:p>
      </dgm:t>
    </dgm:pt>
    <dgm:pt modelId="{6A03D123-47FA-4C40-986D-406182020736}" type="pres">
      <dgm:prSet presAssocID="{B09D09DE-ABBB-49FC-8363-437CFEF78035}" presName="connectorText" presStyleLbl="sibTrans2D1" presStyleIdx="3" presStyleCnt="5"/>
      <dgm:spPr/>
      <dgm:t>
        <a:bodyPr/>
        <a:lstStyle/>
        <a:p>
          <a:endParaRPr lang="pl-PL"/>
        </a:p>
      </dgm:t>
    </dgm:pt>
    <dgm:pt modelId="{61A81D7A-55E1-47CC-98FE-0FB2DC9CBF83}" type="pres">
      <dgm:prSet presAssocID="{A7C385D4-2562-4720-8BC8-68F1480C0253}" presName="node" presStyleLbl="node1" presStyleIdx="4" presStyleCnt="6" custLinFactNeighborX="-4503" custLinFactNeighborY="-13462">
        <dgm:presLayoutVars>
          <dgm:bulletEnabled val="1"/>
        </dgm:presLayoutVars>
      </dgm:prSet>
      <dgm:spPr/>
      <dgm:t>
        <a:bodyPr/>
        <a:lstStyle/>
        <a:p>
          <a:endParaRPr lang="pl-PL"/>
        </a:p>
      </dgm:t>
    </dgm:pt>
    <dgm:pt modelId="{75B14319-376F-4CB2-99CA-36E4C014513F}" type="pres">
      <dgm:prSet presAssocID="{3A08BD14-0AD4-40DF-98DD-A9AA4D72E610}" presName="sibTrans" presStyleLbl="sibTrans2D1" presStyleIdx="4" presStyleCnt="5"/>
      <dgm:spPr/>
      <dgm:t>
        <a:bodyPr/>
        <a:lstStyle/>
        <a:p>
          <a:endParaRPr lang="pl-PL"/>
        </a:p>
      </dgm:t>
    </dgm:pt>
    <dgm:pt modelId="{E2F0C62C-5C2F-4304-B533-13EE32DCBD81}" type="pres">
      <dgm:prSet presAssocID="{3A08BD14-0AD4-40DF-98DD-A9AA4D72E610}" presName="connectorText" presStyleLbl="sibTrans2D1" presStyleIdx="4" presStyleCnt="5"/>
      <dgm:spPr/>
      <dgm:t>
        <a:bodyPr/>
        <a:lstStyle/>
        <a:p>
          <a:endParaRPr lang="pl-PL"/>
        </a:p>
      </dgm:t>
    </dgm:pt>
    <dgm:pt modelId="{620DD4D9-1F97-402F-A396-983E838BD073}" type="pres">
      <dgm:prSet presAssocID="{489C7C73-35EF-4C17-A3AA-769784C006F3}" presName="node" presStyleLbl="node1" presStyleIdx="5" presStyleCnt="6" custLinFactNeighborX="6051" custLinFactNeighborY="-13462">
        <dgm:presLayoutVars>
          <dgm:bulletEnabled val="1"/>
        </dgm:presLayoutVars>
      </dgm:prSet>
      <dgm:spPr/>
      <dgm:t>
        <a:bodyPr/>
        <a:lstStyle/>
        <a:p>
          <a:endParaRPr lang="pl-PL"/>
        </a:p>
      </dgm:t>
    </dgm:pt>
  </dgm:ptLst>
  <dgm:cxnLst>
    <dgm:cxn modelId="{E04770E3-110A-4202-B4B1-6842E40B2D81}" srcId="{8E6A4054-3BB6-48A7-B37F-F42E6070A792}" destId="{489C7C73-35EF-4C17-A3AA-769784C006F3}" srcOrd="5" destOrd="0" parTransId="{B7045DE0-A7CA-4BF7-B779-F7C642DC6C7F}" sibTransId="{580F1693-FED0-4406-A2A1-E4E3224DB428}"/>
    <dgm:cxn modelId="{4DE67A1B-349F-477A-B8D4-29D1D649B4A1}" type="presOf" srcId="{A3905043-9208-4926-AA2B-D832713B3AC6}" destId="{8985B2F9-6639-498D-8062-4291F4D81078}" srcOrd="1" destOrd="0" presId="urn:microsoft.com/office/officeart/2005/8/layout/process5"/>
    <dgm:cxn modelId="{B6D5873A-2614-4982-A2EC-8A7DFEAE5EFE}" srcId="{8E6A4054-3BB6-48A7-B37F-F42E6070A792}" destId="{7E240F6C-2400-4E56-A795-3A85785CF0A6}" srcOrd="0" destOrd="0" parTransId="{12B4307A-6D70-4D1E-8096-5CEECBF14250}" sibTransId="{AEC3CBCE-9BD9-4251-BCD5-4D460F5E1B50}"/>
    <dgm:cxn modelId="{79843E06-E139-4C48-B4B8-360EF68B5CD8}" type="presOf" srcId="{7E240F6C-2400-4E56-A795-3A85785CF0A6}" destId="{A27FEA52-1A37-4706-A67C-718FE00CFE33}" srcOrd="0" destOrd="0" presId="urn:microsoft.com/office/officeart/2005/8/layout/process5"/>
    <dgm:cxn modelId="{DD20B398-9A0C-4CF9-96D5-43F81E055B0F}" type="presOf" srcId="{B09D09DE-ABBB-49FC-8363-437CFEF78035}" destId="{6A03D123-47FA-4C40-986D-406182020736}" srcOrd="1" destOrd="0" presId="urn:microsoft.com/office/officeart/2005/8/layout/process5"/>
    <dgm:cxn modelId="{5DE18FB1-12D5-4648-8843-AA0033187674}" type="presOf" srcId="{489C7C73-35EF-4C17-A3AA-769784C006F3}" destId="{620DD4D9-1F97-402F-A396-983E838BD073}" srcOrd="0" destOrd="0" presId="urn:microsoft.com/office/officeart/2005/8/layout/process5"/>
    <dgm:cxn modelId="{DFF9BF66-BD87-4413-8A64-5E4EA782F021}" type="presOf" srcId="{8272CB08-3F95-46CD-91E8-0DAF2F2EBC5D}" destId="{0A4BBC33-A7A9-40B7-BB8E-F181CE5CB64F}" srcOrd="0" destOrd="0" presId="urn:microsoft.com/office/officeart/2005/8/layout/process5"/>
    <dgm:cxn modelId="{C1101821-3634-47C4-965B-A7DFDAA398FD}" srcId="{8E6A4054-3BB6-48A7-B37F-F42E6070A792}" destId="{7AB720F6-322C-4A02-A8E8-B478C4AD122D}" srcOrd="3" destOrd="0" parTransId="{A2E14ECA-19B2-480D-A57E-31D3E67F6452}" sibTransId="{B09D09DE-ABBB-49FC-8363-437CFEF78035}"/>
    <dgm:cxn modelId="{EB080A9F-9C19-45F1-BBD2-7F609255B917}" type="presOf" srcId="{AEC3CBCE-9BD9-4251-BCD5-4D460F5E1B50}" destId="{052732BF-9F28-45F0-A3B0-2846637B17E4}" srcOrd="1" destOrd="0" presId="urn:microsoft.com/office/officeart/2005/8/layout/process5"/>
    <dgm:cxn modelId="{BA64BEBF-D470-4112-8F35-F3B6CA6A1CC9}" type="presOf" srcId="{8E6A4054-3BB6-48A7-B37F-F42E6070A792}" destId="{26094D96-4EF8-4B9F-9624-7B6CAF21EE7C}" srcOrd="0" destOrd="0" presId="urn:microsoft.com/office/officeart/2005/8/layout/process5"/>
    <dgm:cxn modelId="{464BD50B-C3B7-45F7-81CE-04476E2335CA}" type="presOf" srcId="{3A08BD14-0AD4-40DF-98DD-A9AA4D72E610}" destId="{E2F0C62C-5C2F-4304-B533-13EE32DCBD81}" srcOrd="1" destOrd="0" presId="urn:microsoft.com/office/officeart/2005/8/layout/process5"/>
    <dgm:cxn modelId="{7F83AED1-8718-476F-BE33-11D959B41E24}" type="presOf" srcId="{A7C385D4-2562-4720-8BC8-68F1480C0253}" destId="{61A81D7A-55E1-47CC-98FE-0FB2DC9CBF83}" srcOrd="0" destOrd="0" presId="urn:microsoft.com/office/officeart/2005/8/layout/process5"/>
    <dgm:cxn modelId="{22989136-D1E7-4F91-86E7-5610623F1222}" type="presOf" srcId="{A3905043-9208-4926-AA2B-D832713B3AC6}" destId="{07FE5FC6-82CE-4BC5-A8BC-AF12030EF8DC}" srcOrd="0" destOrd="0" presId="urn:microsoft.com/office/officeart/2005/8/layout/process5"/>
    <dgm:cxn modelId="{7B1F711D-3CFC-4EAA-9085-4EED7914A029}" type="presOf" srcId="{AEC3CBCE-9BD9-4251-BCD5-4D460F5E1B50}" destId="{4F72C513-3824-4ABB-A6E7-9DFC87CF32E8}" srcOrd="0" destOrd="0" presId="urn:microsoft.com/office/officeart/2005/8/layout/process5"/>
    <dgm:cxn modelId="{6A9B7284-9C3E-4E11-BC00-BAA7865D6A77}" type="presOf" srcId="{3A08BD14-0AD4-40DF-98DD-A9AA4D72E610}" destId="{75B14319-376F-4CB2-99CA-36E4C014513F}" srcOrd="0" destOrd="0" presId="urn:microsoft.com/office/officeart/2005/8/layout/process5"/>
    <dgm:cxn modelId="{DC862AA7-343B-4086-A3E0-783345B7BB90}" type="presOf" srcId="{8272CB08-3F95-46CD-91E8-0DAF2F2EBC5D}" destId="{051BDD3E-664C-49B2-BEC2-1DC0BD088A51}" srcOrd="1" destOrd="0" presId="urn:microsoft.com/office/officeart/2005/8/layout/process5"/>
    <dgm:cxn modelId="{2E2A79FA-D075-42DB-B988-0D3E670F0DA1}" type="presOf" srcId="{B9F16F51-6C09-491A-8EB6-41F3AEA07DF5}" destId="{7DA9E383-4C09-4D8C-AF2F-A1316D012273}" srcOrd="0" destOrd="0" presId="urn:microsoft.com/office/officeart/2005/8/layout/process5"/>
    <dgm:cxn modelId="{BB20861B-23D6-47E8-95CB-E4B51DDD4ADC}" type="presOf" srcId="{B09D09DE-ABBB-49FC-8363-437CFEF78035}" destId="{0170315C-7DAF-4BC1-B049-BC12FD6C24B5}" srcOrd="0" destOrd="0" presId="urn:microsoft.com/office/officeart/2005/8/layout/process5"/>
    <dgm:cxn modelId="{CE81F63D-7B91-40A0-9CD2-D18840681B89}" type="presOf" srcId="{6611607F-E8B4-47D8-98AD-EC3E13EEBDA2}" destId="{ED5FF84F-2BAB-49DB-BBB7-49F6BC259487}" srcOrd="0" destOrd="0" presId="urn:microsoft.com/office/officeart/2005/8/layout/process5"/>
    <dgm:cxn modelId="{581D196E-B7AF-43C4-98AF-1A40903DFB73}" srcId="{8E6A4054-3BB6-48A7-B37F-F42E6070A792}" destId="{B9F16F51-6C09-491A-8EB6-41F3AEA07DF5}" srcOrd="2" destOrd="0" parTransId="{84F7851C-99DB-42D3-8911-88BCA1D88BE5}" sibTransId="{A3905043-9208-4926-AA2B-D832713B3AC6}"/>
    <dgm:cxn modelId="{08E5C27F-360C-4FC7-B26C-706856BB84A6}" srcId="{8E6A4054-3BB6-48A7-B37F-F42E6070A792}" destId="{6611607F-E8B4-47D8-98AD-EC3E13EEBDA2}" srcOrd="1" destOrd="0" parTransId="{2DB4DD86-64B4-4D15-ABDC-8B3F4A9CF1FC}" sibTransId="{8272CB08-3F95-46CD-91E8-0DAF2F2EBC5D}"/>
    <dgm:cxn modelId="{B4D1CBBA-AAA3-440C-9DA6-9D817D4F0F41}" type="presOf" srcId="{7AB720F6-322C-4A02-A8E8-B478C4AD122D}" destId="{A7FC3A9F-A4E6-4CEC-8A8A-F661500AD098}" srcOrd="0" destOrd="0" presId="urn:microsoft.com/office/officeart/2005/8/layout/process5"/>
    <dgm:cxn modelId="{69D644F3-4BFA-40AD-951E-273C94EFE9E5}" srcId="{8E6A4054-3BB6-48A7-B37F-F42E6070A792}" destId="{A7C385D4-2562-4720-8BC8-68F1480C0253}" srcOrd="4" destOrd="0" parTransId="{9E6D14B0-D7A5-4461-BC15-9EB5ACFD9CDE}" sibTransId="{3A08BD14-0AD4-40DF-98DD-A9AA4D72E610}"/>
    <dgm:cxn modelId="{C1ACFE8C-9698-4EA2-B80D-C5962D892568}" type="presParOf" srcId="{26094D96-4EF8-4B9F-9624-7B6CAF21EE7C}" destId="{A27FEA52-1A37-4706-A67C-718FE00CFE33}" srcOrd="0" destOrd="0" presId="urn:microsoft.com/office/officeart/2005/8/layout/process5"/>
    <dgm:cxn modelId="{CEA1F864-FD0B-4F48-A2D4-13084575CFB3}" type="presParOf" srcId="{26094D96-4EF8-4B9F-9624-7B6CAF21EE7C}" destId="{4F72C513-3824-4ABB-A6E7-9DFC87CF32E8}" srcOrd="1" destOrd="0" presId="urn:microsoft.com/office/officeart/2005/8/layout/process5"/>
    <dgm:cxn modelId="{2A0EB08E-2F68-4091-8721-0028E71AABC4}" type="presParOf" srcId="{4F72C513-3824-4ABB-A6E7-9DFC87CF32E8}" destId="{052732BF-9F28-45F0-A3B0-2846637B17E4}" srcOrd="0" destOrd="0" presId="urn:microsoft.com/office/officeart/2005/8/layout/process5"/>
    <dgm:cxn modelId="{FE1327C9-F194-4E62-B93E-EE01352A4C2F}" type="presParOf" srcId="{26094D96-4EF8-4B9F-9624-7B6CAF21EE7C}" destId="{ED5FF84F-2BAB-49DB-BBB7-49F6BC259487}" srcOrd="2" destOrd="0" presId="urn:microsoft.com/office/officeart/2005/8/layout/process5"/>
    <dgm:cxn modelId="{55094AD3-82E3-42BA-B08E-877AAA1D6AD9}" type="presParOf" srcId="{26094D96-4EF8-4B9F-9624-7B6CAF21EE7C}" destId="{0A4BBC33-A7A9-40B7-BB8E-F181CE5CB64F}" srcOrd="3" destOrd="0" presId="urn:microsoft.com/office/officeart/2005/8/layout/process5"/>
    <dgm:cxn modelId="{DC7D65B6-7D20-4BE3-8654-09248C923486}" type="presParOf" srcId="{0A4BBC33-A7A9-40B7-BB8E-F181CE5CB64F}" destId="{051BDD3E-664C-49B2-BEC2-1DC0BD088A51}" srcOrd="0" destOrd="0" presId="urn:microsoft.com/office/officeart/2005/8/layout/process5"/>
    <dgm:cxn modelId="{9C82F07B-A28D-49D2-A1A4-A075B0FE6093}" type="presParOf" srcId="{26094D96-4EF8-4B9F-9624-7B6CAF21EE7C}" destId="{7DA9E383-4C09-4D8C-AF2F-A1316D012273}" srcOrd="4" destOrd="0" presId="urn:microsoft.com/office/officeart/2005/8/layout/process5"/>
    <dgm:cxn modelId="{584C4882-9353-4742-84AD-813F75C99245}" type="presParOf" srcId="{26094D96-4EF8-4B9F-9624-7B6CAF21EE7C}" destId="{07FE5FC6-82CE-4BC5-A8BC-AF12030EF8DC}" srcOrd="5" destOrd="0" presId="urn:microsoft.com/office/officeart/2005/8/layout/process5"/>
    <dgm:cxn modelId="{5D3F1614-55B7-48A2-82FE-5158DCE3F209}" type="presParOf" srcId="{07FE5FC6-82CE-4BC5-A8BC-AF12030EF8DC}" destId="{8985B2F9-6639-498D-8062-4291F4D81078}" srcOrd="0" destOrd="0" presId="urn:microsoft.com/office/officeart/2005/8/layout/process5"/>
    <dgm:cxn modelId="{4137C509-A802-439E-8A69-06744A224876}" type="presParOf" srcId="{26094D96-4EF8-4B9F-9624-7B6CAF21EE7C}" destId="{A7FC3A9F-A4E6-4CEC-8A8A-F661500AD098}" srcOrd="6" destOrd="0" presId="urn:microsoft.com/office/officeart/2005/8/layout/process5"/>
    <dgm:cxn modelId="{1786F0B6-E98A-4956-AAB5-CF8C642ED75B}" type="presParOf" srcId="{26094D96-4EF8-4B9F-9624-7B6CAF21EE7C}" destId="{0170315C-7DAF-4BC1-B049-BC12FD6C24B5}" srcOrd="7" destOrd="0" presId="urn:microsoft.com/office/officeart/2005/8/layout/process5"/>
    <dgm:cxn modelId="{9B6ECF51-464F-4F1F-A809-9CE59226ABB9}" type="presParOf" srcId="{0170315C-7DAF-4BC1-B049-BC12FD6C24B5}" destId="{6A03D123-47FA-4C40-986D-406182020736}" srcOrd="0" destOrd="0" presId="urn:microsoft.com/office/officeart/2005/8/layout/process5"/>
    <dgm:cxn modelId="{1739B91F-9A1E-462A-BCDB-ADD1793CE8A6}" type="presParOf" srcId="{26094D96-4EF8-4B9F-9624-7B6CAF21EE7C}" destId="{61A81D7A-55E1-47CC-98FE-0FB2DC9CBF83}" srcOrd="8" destOrd="0" presId="urn:microsoft.com/office/officeart/2005/8/layout/process5"/>
    <dgm:cxn modelId="{7A6B7691-4EF9-43A4-9911-197B752C15AE}" type="presParOf" srcId="{26094D96-4EF8-4B9F-9624-7B6CAF21EE7C}" destId="{75B14319-376F-4CB2-99CA-36E4C014513F}" srcOrd="9" destOrd="0" presId="urn:microsoft.com/office/officeart/2005/8/layout/process5"/>
    <dgm:cxn modelId="{7A5859CE-0D4B-47BD-9D3E-82B8D2B2FF2D}" type="presParOf" srcId="{75B14319-376F-4CB2-99CA-36E4C014513F}" destId="{E2F0C62C-5C2F-4304-B533-13EE32DCBD81}" srcOrd="0" destOrd="0" presId="urn:microsoft.com/office/officeart/2005/8/layout/process5"/>
    <dgm:cxn modelId="{97A86B76-021E-4AA7-8AA8-6984D44270DD}" type="presParOf" srcId="{26094D96-4EF8-4B9F-9624-7B6CAF21EE7C}" destId="{620DD4D9-1F97-402F-A396-983E838BD073}"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408555-8FE5-4A60-A789-FD607E0B55A0}"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pl-PL"/>
        </a:p>
      </dgm:t>
    </dgm:pt>
    <dgm:pt modelId="{1C9AC218-A803-43EE-93AB-A9F9EBF058BD}">
      <dgm:prSet phldrT="[Tekst]" custT="1"/>
      <dgm:spPr>
        <a:xfrm>
          <a:off x="0" y="793"/>
          <a:ext cx="1599406" cy="959643"/>
        </a:xfrm>
        <a:prstGeom prst="rect">
          <a:avLst/>
        </a:prstGeom>
        <a:solidFill>
          <a:srgbClr val="70AD47"/>
        </a:solidFill>
        <a:ln w="12700" cap="flat" cmpd="sng" algn="ctr">
          <a:solidFill>
            <a:sysClr val="windowText" lastClr="000000"/>
          </a:solidFill>
          <a:prstDash val="solid"/>
          <a:miter lim="800000"/>
        </a:ln>
        <a:effectLst/>
      </dgm:spPr>
      <dgm:t>
        <a:bodyPr/>
        <a:lstStyle/>
        <a:p>
          <a:pPr algn="ctr"/>
          <a:r>
            <a:rPr lang="pl-PL" sz="2000" b="1" dirty="0">
              <a:solidFill>
                <a:sysClr val="windowText" lastClr="000000"/>
              </a:solidFill>
              <a:latin typeface="Calibri"/>
              <a:ea typeface="+mn-ea"/>
              <a:cs typeface="+mn-cs"/>
            </a:rPr>
            <a:t>PN-EN 12566-1:2004/A1 </a:t>
          </a:r>
        </a:p>
        <a:p>
          <a:pPr algn="ctr"/>
          <a:r>
            <a:rPr lang="pl-PL" sz="1800" b="0" dirty="0">
              <a:solidFill>
                <a:sysClr val="windowText" lastClr="000000"/>
              </a:solidFill>
              <a:latin typeface="Calibri"/>
              <a:ea typeface="+mn-ea"/>
              <a:cs typeface="+mn-cs"/>
            </a:rPr>
            <a:t>dotycząca prefabrykowanych osadników gnilnych</a:t>
          </a:r>
        </a:p>
      </dgm:t>
    </dgm:pt>
    <dgm:pt modelId="{C3F71B38-C9B5-4D71-A9EB-03218539C08D}" type="parTrans" cxnId="{4668FB08-4EA2-44E4-A6EE-4409F207DFA5}">
      <dgm:prSet/>
      <dgm:spPr/>
      <dgm:t>
        <a:bodyPr/>
        <a:lstStyle/>
        <a:p>
          <a:pPr algn="ctr"/>
          <a:endParaRPr lang="pl-PL" sz="1800" b="1">
            <a:solidFill>
              <a:sysClr val="windowText" lastClr="000000"/>
            </a:solidFill>
          </a:endParaRPr>
        </a:p>
      </dgm:t>
    </dgm:pt>
    <dgm:pt modelId="{A427ED6F-4795-4342-A3C2-6EFEE6AEF7C2}" type="sibTrans" cxnId="{4668FB08-4EA2-44E4-A6EE-4409F207DFA5}">
      <dgm:prSet/>
      <dgm:spPr/>
      <dgm:t>
        <a:bodyPr/>
        <a:lstStyle/>
        <a:p>
          <a:pPr algn="ctr"/>
          <a:endParaRPr lang="pl-PL" sz="1800" b="1">
            <a:solidFill>
              <a:sysClr val="windowText" lastClr="000000"/>
            </a:solidFill>
          </a:endParaRPr>
        </a:p>
      </dgm:t>
    </dgm:pt>
    <dgm:pt modelId="{81266183-3CB1-4834-8A97-6F386B981C21}">
      <dgm:prSet phldrT="[Tekst]" custT="1"/>
      <dgm:spPr>
        <a:xfrm>
          <a:off x="1759346" y="793"/>
          <a:ext cx="1599406" cy="959643"/>
        </a:xfrm>
        <a:prstGeom prst="rect">
          <a:avLst/>
        </a:prstGeom>
        <a:solidFill>
          <a:srgbClr val="FFFF00"/>
        </a:solidFill>
        <a:ln w="12700" cap="flat" cmpd="sng" algn="ctr">
          <a:solidFill>
            <a:sysClr val="windowText" lastClr="000000"/>
          </a:solidFill>
          <a:prstDash val="solid"/>
          <a:miter lim="800000"/>
        </a:ln>
        <a:effectLst/>
      </dgm:spPr>
      <dgm:t>
        <a:bodyPr/>
        <a:lstStyle/>
        <a:p>
          <a:pPr algn="ctr"/>
          <a:r>
            <a:rPr lang="pl-PL" sz="2000" b="1" dirty="0">
              <a:solidFill>
                <a:sysClr val="windowText" lastClr="000000"/>
              </a:solidFill>
              <a:latin typeface="Calibri"/>
              <a:ea typeface="+mn-ea"/>
              <a:cs typeface="+mn-cs"/>
            </a:rPr>
            <a:t>CEN/TR 12566-2 </a:t>
          </a:r>
        </a:p>
        <a:p>
          <a:pPr algn="ctr"/>
          <a:r>
            <a:rPr lang="pl-PL" sz="1800" b="0" dirty="0">
              <a:solidFill>
                <a:sysClr val="windowText" lastClr="000000"/>
              </a:solidFill>
              <a:latin typeface="Calibri"/>
              <a:ea typeface="+mn-ea"/>
              <a:cs typeface="+mn-cs"/>
            </a:rPr>
            <a:t>dotycząca systemów infiltracji do gruntu</a:t>
          </a:r>
        </a:p>
      </dgm:t>
    </dgm:pt>
    <dgm:pt modelId="{9D16D4C8-FA51-435D-95AD-92A57C5D2B3D}" type="parTrans" cxnId="{96465811-490C-407D-8F31-D12197420F26}">
      <dgm:prSet/>
      <dgm:spPr/>
      <dgm:t>
        <a:bodyPr/>
        <a:lstStyle/>
        <a:p>
          <a:pPr algn="ctr"/>
          <a:endParaRPr lang="pl-PL" sz="1800" b="1">
            <a:solidFill>
              <a:sysClr val="windowText" lastClr="000000"/>
            </a:solidFill>
          </a:endParaRPr>
        </a:p>
      </dgm:t>
    </dgm:pt>
    <dgm:pt modelId="{ED4FC42E-A2A8-4C6E-A281-82654208A2D4}" type="sibTrans" cxnId="{96465811-490C-407D-8F31-D12197420F26}">
      <dgm:prSet/>
      <dgm:spPr/>
      <dgm:t>
        <a:bodyPr/>
        <a:lstStyle/>
        <a:p>
          <a:pPr algn="ctr"/>
          <a:endParaRPr lang="pl-PL" sz="1800" b="1">
            <a:solidFill>
              <a:sysClr val="windowText" lastClr="000000"/>
            </a:solidFill>
          </a:endParaRPr>
        </a:p>
      </dgm:t>
    </dgm:pt>
    <dgm:pt modelId="{03439884-5AC2-4157-9DFC-9F8227222A94}">
      <dgm:prSet phldrT="[Tekst]" custT="1"/>
      <dgm:spPr>
        <a:xfrm>
          <a:off x="3518693" y="793"/>
          <a:ext cx="1599406" cy="959643"/>
        </a:xfrm>
        <a:prstGeom prst="rect">
          <a:avLst/>
        </a:prstGeom>
        <a:solidFill>
          <a:srgbClr val="70AD47"/>
        </a:solidFill>
        <a:ln w="12700" cap="flat" cmpd="sng" algn="ctr">
          <a:solidFill>
            <a:sysClr val="windowText" lastClr="000000"/>
          </a:solidFill>
          <a:prstDash val="solid"/>
          <a:miter lim="800000"/>
        </a:ln>
        <a:effectLst/>
      </dgm:spPr>
      <dgm:t>
        <a:bodyPr/>
        <a:lstStyle/>
        <a:p>
          <a:pPr algn="ctr"/>
          <a:r>
            <a:rPr lang="pl-PL" sz="2000" b="1" dirty="0">
              <a:solidFill>
                <a:sysClr val="windowText" lastClr="000000"/>
              </a:solidFill>
              <a:latin typeface="Calibri"/>
              <a:ea typeface="+mn-ea"/>
              <a:cs typeface="+mn-cs"/>
            </a:rPr>
            <a:t>PN-EN 12566-3+A1 </a:t>
          </a:r>
        </a:p>
        <a:p>
          <a:pPr algn="ctr"/>
          <a:r>
            <a:rPr lang="pl-PL" sz="1800" b="0" dirty="0">
              <a:solidFill>
                <a:sysClr val="windowText" lastClr="000000"/>
              </a:solidFill>
              <a:latin typeface="Calibri"/>
              <a:ea typeface="+mn-ea"/>
              <a:cs typeface="+mn-cs"/>
            </a:rPr>
            <a:t>dotycząca kontenerowych i/lub montowanych na miejscu przydomowych oczyszczalni ścieków</a:t>
          </a:r>
        </a:p>
      </dgm:t>
    </dgm:pt>
    <dgm:pt modelId="{69C1ECD8-B90A-4750-BDDA-3D528B2109C3}" type="parTrans" cxnId="{954A9CDD-8CFF-4C9D-9FB6-3E8C0835DF23}">
      <dgm:prSet/>
      <dgm:spPr/>
      <dgm:t>
        <a:bodyPr/>
        <a:lstStyle/>
        <a:p>
          <a:pPr algn="ctr"/>
          <a:endParaRPr lang="pl-PL" sz="1800" b="1">
            <a:solidFill>
              <a:sysClr val="windowText" lastClr="000000"/>
            </a:solidFill>
          </a:endParaRPr>
        </a:p>
      </dgm:t>
    </dgm:pt>
    <dgm:pt modelId="{D3F7ED94-7C71-4BE3-A354-BDEE8149E8E3}" type="sibTrans" cxnId="{954A9CDD-8CFF-4C9D-9FB6-3E8C0835DF23}">
      <dgm:prSet/>
      <dgm:spPr/>
      <dgm:t>
        <a:bodyPr/>
        <a:lstStyle/>
        <a:p>
          <a:pPr algn="ctr"/>
          <a:endParaRPr lang="pl-PL" sz="1800" b="1">
            <a:solidFill>
              <a:sysClr val="windowText" lastClr="000000"/>
            </a:solidFill>
          </a:endParaRPr>
        </a:p>
      </dgm:t>
    </dgm:pt>
    <dgm:pt modelId="{0D5555F0-A0E7-4AC3-8C34-C09DB4F477BF}">
      <dgm:prSet phldrT="[Tekst]" custT="1"/>
      <dgm:spPr>
        <a:xfrm>
          <a:off x="0" y="1120378"/>
          <a:ext cx="1599406" cy="959643"/>
        </a:xfrm>
        <a:prstGeom prst="rect">
          <a:avLst/>
        </a:prstGeom>
        <a:solidFill>
          <a:srgbClr val="5B9BD5">
            <a:hueOff val="0"/>
            <a:satOff val="0"/>
            <a:lumOff val="0"/>
            <a:alphaOff val="0"/>
          </a:srgbClr>
        </a:solidFill>
        <a:ln w="12700" cap="flat" cmpd="sng" algn="ctr">
          <a:solidFill>
            <a:sysClr val="windowText" lastClr="000000"/>
          </a:solidFill>
          <a:prstDash val="solid"/>
          <a:miter lim="800000"/>
        </a:ln>
        <a:effectLst/>
      </dgm:spPr>
      <dgm:t>
        <a:bodyPr/>
        <a:lstStyle/>
        <a:p>
          <a:pPr algn="ctr"/>
          <a:r>
            <a:rPr lang="pl-PL" sz="2000" b="1" dirty="0">
              <a:solidFill>
                <a:sysClr val="windowText" lastClr="000000"/>
              </a:solidFill>
              <a:latin typeface="Calibri"/>
              <a:ea typeface="+mn-ea"/>
              <a:cs typeface="+mn-cs"/>
            </a:rPr>
            <a:t>PB-EN 12566-4 </a:t>
          </a:r>
        </a:p>
        <a:p>
          <a:pPr algn="ctr"/>
          <a:r>
            <a:rPr lang="pl-PL" sz="1800" b="0" dirty="0">
              <a:solidFill>
                <a:sysClr val="windowText" lastClr="000000"/>
              </a:solidFill>
              <a:latin typeface="Calibri"/>
              <a:ea typeface="+mn-ea"/>
              <a:cs typeface="+mn-cs"/>
            </a:rPr>
            <a:t>dotycząca osadników gnilnych montowanych na miejscu z zestawów prefabrykowanych</a:t>
          </a:r>
        </a:p>
      </dgm:t>
    </dgm:pt>
    <dgm:pt modelId="{A4BA84F9-6E24-4632-AFA5-A389DB52EE98}" type="parTrans" cxnId="{8AD50DEB-EA5B-4C56-9989-D5E64F02A54B}">
      <dgm:prSet/>
      <dgm:spPr/>
      <dgm:t>
        <a:bodyPr/>
        <a:lstStyle/>
        <a:p>
          <a:pPr algn="ctr"/>
          <a:endParaRPr lang="pl-PL" sz="1800" b="1">
            <a:solidFill>
              <a:sysClr val="windowText" lastClr="000000"/>
            </a:solidFill>
          </a:endParaRPr>
        </a:p>
      </dgm:t>
    </dgm:pt>
    <dgm:pt modelId="{85DA591F-20EA-42C6-8929-9752551F8D55}" type="sibTrans" cxnId="{8AD50DEB-EA5B-4C56-9989-D5E64F02A54B}">
      <dgm:prSet/>
      <dgm:spPr/>
      <dgm:t>
        <a:bodyPr/>
        <a:lstStyle/>
        <a:p>
          <a:pPr algn="ctr"/>
          <a:endParaRPr lang="pl-PL" sz="1800" b="1">
            <a:solidFill>
              <a:sysClr val="windowText" lastClr="000000"/>
            </a:solidFill>
          </a:endParaRPr>
        </a:p>
      </dgm:t>
    </dgm:pt>
    <dgm:pt modelId="{462BE933-8957-444E-9590-CB572FFF4944}">
      <dgm:prSet phldrT="[Tekst]" custT="1"/>
      <dgm:spPr>
        <a:xfrm>
          <a:off x="1747463" y="1072866"/>
          <a:ext cx="1599406" cy="959643"/>
        </a:xfrm>
        <a:prstGeom prst="rect">
          <a:avLst/>
        </a:prstGeom>
        <a:solidFill>
          <a:srgbClr val="FFFF00"/>
        </a:solidFill>
        <a:ln w="12700" cap="flat" cmpd="sng" algn="ctr">
          <a:solidFill>
            <a:sysClr val="windowText" lastClr="000000"/>
          </a:solidFill>
          <a:prstDash val="solid"/>
          <a:miter lim="800000"/>
        </a:ln>
        <a:effectLst/>
      </dgm:spPr>
      <dgm:t>
        <a:bodyPr/>
        <a:lstStyle/>
        <a:p>
          <a:pPr algn="ctr"/>
          <a:r>
            <a:rPr lang="pl-PL" sz="2000" b="1" dirty="0">
              <a:solidFill>
                <a:sysClr val="windowText" lastClr="000000"/>
              </a:solidFill>
              <a:latin typeface="Calibri"/>
              <a:ea typeface="+mn-ea"/>
              <a:cs typeface="+mn-cs"/>
            </a:rPr>
            <a:t>CEN/TR 12566-5 </a:t>
          </a:r>
        </a:p>
        <a:p>
          <a:pPr algn="ctr"/>
          <a:r>
            <a:rPr lang="pl-PL" sz="1800" b="0" dirty="0">
              <a:solidFill>
                <a:sysClr val="windowText" lastClr="000000"/>
              </a:solidFill>
              <a:latin typeface="Calibri"/>
              <a:ea typeface="+mn-ea"/>
              <a:cs typeface="+mn-cs"/>
            </a:rPr>
            <a:t>dotycząca systemów filtracyjnych z zastosowaniem trzciny, po wstępnej obróbce ścieków</a:t>
          </a:r>
        </a:p>
      </dgm:t>
    </dgm:pt>
    <dgm:pt modelId="{F51D4F17-EA2F-48D8-BA27-C0DA81FCFBB5}" type="parTrans" cxnId="{C38A84BC-7756-48CB-96EB-9334ED8031BA}">
      <dgm:prSet/>
      <dgm:spPr/>
      <dgm:t>
        <a:bodyPr/>
        <a:lstStyle/>
        <a:p>
          <a:pPr algn="ctr"/>
          <a:endParaRPr lang="pl-PL" sz="1800" b="1">
            <a:solidFill>
              <a:sysClr val="windowText" lastClr="000000"/>
            </a:solidFill>
          </a:endParaRPr>
        </a:p>
      </dgm:t>
    </dgm:pt>
    <dgm:pt modelId="{6620B32B-81F5-4485-A28B-2DB6D2797DC9}" type="sibTrans" cxnId="{C38A84BC-7756-48CB-96EB-9334ED8031BA}">
      <dgm:prSet/>
      <dgm:spPr/>
      <dgm:t>
        <a:bodyPr/>
        <a:lstStyle/>
        <a:p>
          <a:pPr algn="ctr"/>
          <a:endParaRPr lang="pl-PL" sz="1800" b="1">
            <a:solidFill>
              <a:sysClr val="windowText" lastClr="000000"/>
            </a:solidFill>
          </a:endParaRPr>
        </a:p>
      </dgm:t>
    </dgm:pt>
    <dgm:pt modelId="{0C5D624A-3E41-4C11-84E5-5454CE17A158}">
      <dgm:prSet phldrT="[Tekst]" custT="1"/>
      <dgm:spPr>
        <a:xfrm>
          <a:off x="3518693" y="1120378"/>
          <a:ext cx="1599406" cy="959643"/>
        </a:xfrm>
        <a:prstGeom prst="rect">
          <a:avLst/>
        </a:prstGeom>
        <a:solidFill>
          <a:srgbClr val="5B9BD5">
            <a:hueOff val="0"/>
            <a:satOff val="0"/>
            <a:lumOff val="0"/>
            <a:alphaOff val="0"/>
          </a:srgbClr>
        </a:solidFill>
        <a:ln w="12700" cap="flat" cmpd="sng" algn="ctr">
          <a:solidFill>
            <a:sysClr val="windowText" lastClr="000000"/>
          </a:solidFill>
          <a:prstDash val="solid"/>
          <a:miter lim="800000"/>
        </a:ln>
        <a:effectLst/>
      </dgm:spPr>
      <dgm:t>
        <a:bodyPr/>
        <a:lstStyle/>
        <a:p>
          <a:pPr algn="ctr"/>
          <a:r>
            <a:rPr lang="pl-PL" sz="2000" b="1" dirty="0">
              <a:solidFill>
                <a:sysClr val="windowText" lastClr="000000"/>
              </a:solidFill>
              <a:latin typeface="Calibri"/>
              <a:ea typeface="+mn-ea"/>
              <a:cs typeface="+mn-cs"/>
            </a:rPr>
            <a:t>PN-EN 12566-6 </a:t>
          </a:r>
        </a:p>
        <a:p>
          <a:pPr algn="ctr"/>
          <a:r>
            <a:rPr lang="pl-PL" sz="1800" b="0" dirty="0">
              <a:solidFill>
                <a:sysClr val="windowText" lastClr="000000"/>
              </a:solidFill>
              <a:latin typeface="Calibri"/>
              <a:ea typeface="+mn-ea"/>
              <a:cs typeface="+mn-cs"/>
            </a:rPr>
            <a:t>dotycząca prefabrykowanych urządzeń do oczyszczania odpływu z osadników gnilnych</a:t>
          </a:r>
        </a:p>
      </dgm:t>
    </dgm:pt>
    <dgm:pt modelId="{FADB0C00-A36D-4FBB-979D-984356293C66}" type="parTrans" cxnId="{298FE250-E761-412C-AD48-6A327A18BF45}">
      <dgm:prSet/>
      <dgm:spPr/>
      <dgm:t>
        <a:bodyPr/>
        <a:lstStyle/>
        <a:p>
          <a:pPr algn="ctr"/>
          <a:endParaRPr lang="pl-PL" sz="1800" b="1">
            <a:solidFill>
              <a:sysClr val="windowText" lastClr="000000"/>
            </a:solidFill>
          </a:endParaRPr>
        </a:p>
      </dgm:t>
    </dgm:pt>
    <dgm:pt modelId="{75C274EC-A972-490B-B792-6CF140A64ABA}" type="sibTrans" cxnId="{298FE250-E761-412C-AD48-6A327A18BF45}">
      <dgm:prSet/>
      <dgm:spPr/>
      <dgm:t>
        <a:bodyPr/>
        <a:lstStyle/>
        <a:p>
          <a:pPr algn="ctr"/>
          <a:endParaRPr lang="pl-PL" sz="1800" b="1">
            <a:solidFill>
              <a:sysClr val="windowText" lastClr="000000"/>
            </a:solidFill>
          </a:endParaRPr>
        </a:p>
      </dgm:t>
    </dgm:pt>
    <dgm:pt modelId="{BA63F65D-1EA6-48A6-BC6C-1ABE2AE5259E}">
      <dgm:prSet phldrT="[Tekst]" custT="1"/>
      <dgm:spPr>
        <a:xfrm>
          <a:off x="1759346" y="2239962"/>
          <a:ext cx="1599406" cy="959643"/>
        </a:xfrm>
        <a:prstGeom prst="rect">
          <a:avLst/>
        </a:prstGeom>
        <a:solidFill>
          <a:srgbClr val="5B9BD5">
            <a:hueOff val="0"/>
            <a:satOff val="0"/>
            <a:lumOff val="0"/>
            <a:alphaOff val="0"/>
          </a:srgbClr>
        </a:solidFill>
        <a:ln w="12700" cap="flat" cmpd="sng" algn="ctr">
          <a:solidFill>
            <a:sysClr val="windowText" lastClr="000000"/>
          </a:solidFill>
          <a:prstDash val="solid"/>
          <a:miter lim="800000"/>
        </a:ln>
        <a:effectLst/>
      </dgm:spPr>
      <dgm:t>
        <a:bodyPr/>
        <a:lstStyle/>
        <a:p>
          <a:pPr algn="ctr"/>
          <a:r>
            <a:rPr lang="pl-PL" sz="2000" b="1" dirty="0">
              <a:solidFill>
                <a:sysClr val="windowText" lastClr="000000"/>
              </a:solidFill>
              <a:latin typeface="Calibri"/>
              <a:ea typeface="+mn-ea"/>
              <a:cs typeface="+mn-cs"/>
            </a:rPr>
            <a:t>PN-EN 12566-7 </a:t>
          </a:r>
        </a:p>
        <a:p>
          <a:pPr algn="ctr"/>
          <a:r>
            <a:rPr lang="pl-PL" sz="1800" b="0" dirty="0">
              <a:solidFill>
                <a:sysClr val="windowText" lastClr="000000"/>
              </a:solidFill>
              <a:latin typeface="Calibri"/>
              <a:ea typeface="+mn-ea"/>
              <a:cs typeface="+mn-cs"/>
            </a:rPr>
            <a:t>dotycząca prefabrykowanych urządzeń do oczyszczania trzeciego stopnia</a:t>
          </a:r>
        </a:p>
      </dgm:t>
    </dgm:pt>
    <dgm:pt modelId="{35C396D1-4BC5-406E-AC4A-3FEEF421458C}" type="parTrans" cxnId="{68B47B99-D8CC-4833-81F8-FEAAA5DE79C2}">
      <dgm:prSet/>
      <dgm:spPr/>
      <dgm:t>
        <a:bodyPr/>
        <a:lstStyle/>
        <a:p>
          <a:pPr algn="ctr"/>
          <a:endParaRPr lang="pl-PL" sz="1800" b="1">
            <a:solidFill>
              <a:sysClr val="windowText" lastClr="000000"/>
            </a:solidFill>
          </a:endParaRPr>
        </a:p>
      </dgm:t>
    </dgm:pt>
    <dgm:pt modelId="{448C89A0-E2ED-4812-97CC-02D420F976DC}" type="sibTrans" cxnId="{68B47B99-D8CC-4833-81F8-FEAAA5DE79C2}">
      <dgm:prSet/>
      <dgm:spPr/>
      <dgm:t>
        <a:bodyPr/>
        <a:lstStyle/>
        <a:p>
          <a:pPr algn="ctr"/>
          <a:endParaRPr lang="pl-PL" sz="1800" b="1">
            <a:solidFill>
              <a:sysClr val="windowText" lastClr="000000"/>
            </a:solidFill>
          </a:endParaRPr>
        </a:p>
      </dgm:t>
    </dgm:pt>
    <dgm:pt modelId="{DEE8B2E3-B2AC-4F22-9B65-B0F3409534AE}" type="pres">
      <dgm:prSet presAssocID="{E2408555-8FE5-4A60-A789-FD607E0B55A0}" presName="diagram" presStyleCnt="0">
        <dgm:presLayoutVars>
          <dgm:dir/>
          <dgm:resizeHandles val="exact"/>
        </dgm:presLayoutVars>
      </dgm:prSet>
      <dgm:spPr/>
      <dgm:t>
        <a:bodyPr/>
        <a:lstStyle/>
        <a:p>
          <a:endParaRPr lang="pl-PL"/>
        </a:p>
      </dgm:t>
    </dgm:pt>
    <dgm:pt modelId="{8B6A425F-4D42-4789-9A3B-2A39E0A8398E}" type="pres">
      <dgm:prSet presAssocID="{1C9AC218-A803-43EE-93AB-A9F9EBF058BD}" presName="node" presStyleLbl="node1" presStyleIdx="0" presStyleCnt="7">
        <dgm:presLayoutVars>
          <dgm:bulletEnabled val="1"/>
        </dgm:presLayoutVars>
      </dgm:prSet>
      <dgm:spPr/>
      <dgm:t>
        <a:bodyPr/>
        <a:lstStyle/>
        <a:p>
          <a:endParaRPr lang="pl-PL"/>
        </a:p>
      </dgm:t>
    </dgm:pt>
    <dgm:pt modelId="{1B8BA83D-3069-4AD1-A024-D1FA6CD5BB39}" type="pres">
      <dgm:prSet presAssocID="{A427ED6F-4795-4342-A3C2-6EFEE6AEF7C2}" presName="sibTrans" presStyleCnt="0"/>
      <dgm:spPr/>
    </dgm:pt>
    <dgm:pt modelId="{593401DF-86D1-48DC-B34E-362930DDEF13}" type="pres">
      <dgm:prSet presAssocID="{81266183-3CB1-4834-8A97-6F386B981C21}" presName="node" presStyleLbl="node1" presStyleIdx="1" presStyleCnt="7">
        <dgm:presLayoutVars>
          <dgm:bulletEnabled val="1"/>
        </dgm:presLayoutVars>
      </dgm:prSet>
      <dgm:spPr/>
      <dgm:t>
        <a:bodyPr/>
        <a:lstStyle/>
        <a:p>
          <a:endParaRPr lang="pl-PL"/>
        </a:p>
      </dgm:t>
    </dgm:pt>
    <dgm:pt modelId="{6C744AD2-4642-4C60-A2A2-F6908CF7996D}" type="pres">
      <dgm:prSet presAssocID="{ED4FC42E-A2A8-4C6E-A281-82654208A2D4}" presName="sibTrans" presStyleCnt="0"/>
      <dgm:spPr/>
    </dgm:pt>
    <dgm:pt modelId="{456E2C1F-F101-47C0-A949-8AE729B7BB71}" type="pres">
      <dgm:prSet presAssocID="{03439884-5AC2-4157-9DFC-9F8227222A94}" presName="node" presStyleLbl="node1" presStyleIdx="2" presStyleCnt="7">
        <dgm:presLayoutVars>
          <dgm:bulletEnabled val="1"/>
        </dgm:presLayoutVars>
      </dgm:prSet>
      <dgm:spPr/>
      <dgm:t>
        <a:bodyPr/>
        <a:lstStyle/>
        <a:p>
          <a:endParaRPr lang="pl-PL"/>
        </a:p>
      </dgm:t>
    </dgm:pt>
    <dgm:pt modelId="{843C8D4C-AC60-4EF3-B5DF-ABBAB95A9739}" type="pres">
      <dgm:prSet presAssocID="{D3F7ED94-7C71-4BE3-A354-BDEE8149E8E3}" presName="sibTrans" presStyleCnt="0"/>
      <dgm:spPr/>
    </dgm:pt>
    <dgm:pt modelId="{EB813232-9666-44D2-A63A-2E675F487261}" type="pres">
      <dgm:prSet presAssocID="{0D5555F0-A0E7-4AC3-8C34-C09DB4F477BF}" presName="node" presStyleLbl="node1" presStyleIdx="3" presStyleCnt="7">
        <dgm:presLayoutVars>
          <dgm:bulletEnabled val="1"/>
        </dgm:presLayoutVars>
      </dgm:prSet>
      <dgm:spPr/>
      <dgm:t>
        <a:bodyPr/>
        <a:lstStyle/>
        <a:p>
          <a:endParaRPr lang="pl-PL"/>
        </a:p>
      </dgm:t>
    </dgm:pt>
    <dgm:pt modelId="{F0949FFE-4230-4A74-A92C-BCC1A833B284}" type="pres">
      <dgm:prSet presAssocID="{85DA591F-20EA-42C6-8929-9752551F8D55}" presName="sibTrans" presStyleCnt="0"/>
      <dgm:spPr/>
    </dgm:pt>
    <dgm:pt modelId="{8D61A79A-2134-4BF7-88B0-4FB598130361}" type="pres">
      <dgm:prSet presAssocID="{462BE933-8957-444E-9590-CB572FFF4944}" presName="node" presStyleLbl="node1" presStyleIdx="4" presStyleCnt="7" custLinFactNeighborX="-743" custLinFactNeighborY="-4951">
        <dgm:presLayoutVars>
          <dgm:bulletEnabled val="1"/>
        </dgm:presLayoutVars>
      </dgm:prSet>
      <dgm:spPr/>
      <dgm:t>
        <a:bodyPr/>
        <a:lstStyle/>
        <a:p>
          <a:endParaRPr lang="pl-PL"/>
        </a:p>
      </dgm:t>
    </dgm:pt>
    <dgm:pt modelId="{4634267B-24D9-4AA8-91A2-BADDECD5262B}" type="pres">
      <dgm:prSet presAssocID="{6620B32B-81F5-4485-A28B-2DB6D2797DC9}" presName="sibTrans" presStyleCnt="0"/>
      <dgm:spPr/>
    </dgm:pt>
    <dgm:pt modelId="{85899EC7-5903-423F-9E6F-202C44280247}" type="pres">
      <dgm:prSet presAssocID="{0C5D624A-3E41-4C11-84E5-5454CE17A158}" presName="node" presStyleLbl="node1" presStyleIdx="5" presStyleCnt="7">
        <dgm:presLayoutVars>
          <dgm:bulletEnabled val="1"/>
        </dgm:presLayoutVars>
      </dgm:prSet>
      <dgm:spPr/>
      <dgm:t>
        <a:bodyPr/>
        <a:lstStyle/>
        <a:p>
          <a:endParaRPr lang="pl-PL"/>
        </a:p>
      </dgm:t>
    </dgm:pt>
    <dgm:pt modelId="{82876366-5235-4DF9-AB3E-E32394982953}" type="pres">
      <dgm:prSet presAssocID="{75C274EC-A972-490B-B792-6CF140A64ABA}" presName="sibTrans" presStyleCnt="0"/>
      <dgm:spPr/>
    </dgm:pt>
    <dgm:pt modelId="{25F8917A-D5DB-4DDD-91D0-7002E9EDB574}" type="pres">
      <dgm:prSet presAssocID="{BA63F65D-1EA6-48A6-BC6C-1ABE2AE5259E}" presName="node" presStyleLbl="node1" presStyleIdx="6" presStyleCnt="7">
        <dgm:presLayoutVars>
          <dgm:bulletEnabled val="1"/>
        </dgm:presLayoutVars>
      </dgm:prSet>
      <dgm:spPr/>
      <dgm:t>
        <a:bodyPr/>
        <a:lstStyle/>
        <a:p>
          <a:endParaRPr lang="pl-PL"/>
        </a:p>
      </dgm:t>
    </dgm:pt>
  </dgm:ptLst>
  <dgm:cxnLst>
    <dgm:cxn modelId="{8AD50DEB-EA5B-4C56-9989-D5E64F02A54B}" srcId="{E2408555-8FE5-4A60-A789-FD607E0B55A0}" destId="{0D5555F0-A0E7-4AC3-8C34-C09DB4F477BF}" srcOrd="3" destOrd="0" parTransId="{A4BA84F9-6E24-4632-AFA5-A389DB52EE98}" sibTransId="{85DA591F-20EA-42C6-8929-9752551F8D55}"/>
    <dgm:cxn modelId="{298FE250-E761-412C-AD48-6A327A18BF45}" srcId="{E2408555-8FE5-4A60-A789-FD607E0B55A0}" destId="{0C5D624A-3E41-4C11-84E5-5454CE17A158}" srcOrd="5" destOrd="0" parTransId="{FADB0C00-A36D-4FBB-979D-984356293C66}" sibTransId="{75C274EC-A972-490B-B792-6CF140A64ABA}"/>
    <dgm:cxn modelId="{954A9CDD-8CFF-4C9D-9FB6-3E8C0835DF23}" srcId="{E2408555-8FE5-4A60-A789-FD607E0B55A0}" destId="{03439884-5AC2-4157-9DFC-9F8227222A94}" srcOrd="2" destOrd="0" parTransId="{69C1ECD8-B90A-4750-BDDA-3D528B2109C3}" sibTransId="{D3F7ED94-7C71-4BE3-A354-BDEE8149E8E3}"/>
    <dgm:cxn modelId="{62E44538-A05A-4D6A-AD31-FA8C5C968EAC}" type="presOf" srcId="{E2408555-8FE5-4A60-A789-FD607E0B55A0}" destId="{DEE8B2E3-B2AC-4F22-9B65-B0F3409534AE}" srcOrd="0" destOrd="0" presId="urn:microsoft.com/office/officeart/2005/8/layout/default#1"/>
    <dgm:cxn modelId="{4668FB08-4EA2-44E4-A6EE-4409F207DFA5}" srcId="{E2408555-8FE5-4A60-A789-FD607E0B55A0}" destId="{1C9AC218-A803-43EE-93AB-A9F9EBF058BD}" srcOrd="0" destOrd="0" parTransId="{C3F71B38-C9B5-4D71-A9EB-03218539C08D}" sibTransId="{A427ED6F-4795-4342-A3C2-6EFEE6AEF7C2}"/>
    <dgm:cxn modelId="{68B47B99-D8CC-4833-81F8-FEAAA5DE79C2}" srcId="{E2408555-8FE5-4A60-A789-FD607E0B55A0}" destId="{BA63F65D-1EA6-48A6-BC6C-1ABE2AE5259E}" srcOrd="6" destOrd="0" parTransId="{35C396D1-4BC5-406E-AC4A-3FEEF421458C}" sibTransId="{448C89A0-E2ED-4812-97CC-02D420F976DC}"/>
    <dgm:cxn modelId="{E5517D37-5496-420F-961D-ACD34A011829}" type="presOf" srcId="{03439884-5AC2-4157-9DFC-9F8227222A94}" destId="{456E2C1F-F101-47C0-A949-8AE729B7BB71}" srcOrd="0" destOrd="0" presId="urn:microsoft.com/office/officeart/2005/8/layout/default#1"/>
    <dgm:cxn modelId="{EC7E3FC3-6227-4121-8728-5EC88265AB51}" type="presOf" srcId="{462BE933-8957-444E-9590-CB572FFF4944}" destId="{8D61A79A-2134-4BF7-88B0-4FB598130361}" srcOrd="0" destOrd="0" presId="urn:microsoft.com/office/officeart/2005/8/layout/default#1"/>
    <dgm:cxn modelId="{B31BE551-4E56-435A-A7E2-7D232B90F4CA}" type="presOf" srcId="{81266183-3CB1-4834-8A97-6F386B981C21}" destId="{593401DF-86D1-48DC-B34E-362930DDEF13}" srcOrd="0" destOrd="0" presId="urn:microsoft.com/office/officeart/2005/8/layout/default#1"/>
    <dgm:cxn modelId="{97CED8C8-8716-4DE0-BF0F-C70B6BC83A78}" type="presOf" srcId="{0D5555F0-A0E7-4AC3-8C34-C09DB4F477BF}" destId="{EB813232-9666-44D2-A63A-2E675F487261}" srcOrd="0" destOrd="0" presId="urn:microsoft.com/office/officeart/2005/8/layout/default#1"/>
    <dgm:cxn modelId="{C38A84BC-7756-48CB-96EB-9334ED8031BA}" srcId="{E2408555-8FE5-4A60-A789-FD607E0B55A0}" destId="{462BE933-8957-444E-9590-CB572FFF4944}" srcOrd="4" destOrd="0" parTransId="{F51D4F17-EA2F-48D8-BA27-C0DA81FCFBB5}" sibTransId="{6620B32B-81F5-4485-A28B-2DB6D2797DC9}"/>
    <dgm:cxn modelId="{E4F168CA-D6A2-4363-94C4-1254E07A5F16}" type="presOf" srcId="{0C5D624A-3E41-4C11-84E5-5454CE17A158}" destId="{85899EC7-5903-423F-9E6F-202C44280247}" srcOrd="0" destOrd="0" presId="urn:microsoft.com/office/officeart/2005/8/layout/default#1"/>
    <dgm:cxn modelId="{96465811-490C-407D-8F31-D12197420F26}" srcId="{E2408555-8FE5-4A60-A789-FD607E0B55A0}" destId="{81266183-3CB1-4834-8A97-6F386B981C21}" srcOrd="1" destOrd="0" parTransId="{9D16D4C8-FA51-435D-95AD-92A57C5D2B3D}" sibTransId="{ED4FC42E-A2A8-4C6E-A281-82654208A2D4}"/>
    <dgm:cxn modelId="{DB333006-45EB-46AE-B6F6-E04A4DA63FFC}" type="presOf" srcId="{1C9AC218-A803-43EE-93AB-A9F9EBF058BD}" destId="{8B6A425F-4D42-4789-9A3B-2A39E0A8398E}" srcOrd="0" destOrd="0" presId="urn:microsoft.com/office/officeart/2005/8/layout/default#1"/>
    <dgm:cxn modelId="{ABCDDE83-8F59-47D2-9B99-A0D95063CA63}" type="presOf" srcId="{BA63F65D-1EA6-48A6-BC6C-1ABE2AE5259E}" destId="{25F8917A-D5DB-4DDD-91D0-7002E9EDB574}" srcOrd="0" destOrd="0" presId="urn:microsoft.com/office/officeart/2005/8/layout/default#1"/>
    <dgm:cxn modelId="{A62F6BFB-90E3-4F6D-ACF9-39DB1A6F3CEE}" type="presParOf" srcId="{DEE8B2E3-B2AC-4F22-9B65-B0F3409534AE}" destId="{8B6A425F-4D42-4789-9A3B-2A39E0A8398E}" srcOrd="0" destOrd="0" presId="urn:microsoft.com/office/officeart/2005/8/layout/default#1"/>
    <dgm:cxn modelId="{1C7D919F-A3B0-4CE6-8F80-687F80401480}" type="presParOf" srcId="{DEE8B2E3-B2AC-4F22-9B65-B0F3409534AE}" destId="{1B8BA83D-3069-4AD1-A024-D1FA6CD5BB39}" srcOrd="1" destOrd="0" presId="urn:microsoft.com/office/officeart/2005/8/layout/default#1"/>
    <dgm:cxn modelId="{4242DE6E-6B6E-48A6-A342-67623BE63712}" type="presParOf" srcId="{DEE8B2E3-B2AC-4F22-9B65-B0F3409534AE}" destId="{593401DF-86D1-48DC-B34E-362930DDEF13}" srcOrd="2" destOrd="0" presId="urn:microsoft.com/office/officeart/2005/8/layout/default#1"/>
    <dgm:cxn modelId="{F756DFF5-7ED6-4374-9E34-3FC1441432C5}" type="presParOf" srcId="{DEE8B2E3-B2AC-4F22-9B65-B0F3409534AE}" destId="{6C744AD2-4642-4C60-A2A2-F6908CF7996D}" srcOrd="3" destOrd="0" presId="urn:microsoft.com/office/officeart/2005/8/layout/default#1"/>
    <dgm:cxn modelId="{5E5E9C8A-F2FA-44FB-91B9-B22C616F9660}" type="presParOf" srcId="{DEE8B2E3-B2AC-4F22-9B65-B0F3409534AE}" destId="{456E2C1F-F101-47C0-A949-8AE729B7BB71}" srcOrd="4" destOrd="0" presId="urn:microsoft.com/office/officeart/2005/8/layout/default#1"/>
    <dgm:cxn modelId="{C0777F7D-504E-484F-82A8-4D5CDCBE98E8}" type="presParOf" srcId="{DEE8B2E3-B2AC-4F22-9B65-B0F3409534AE}" destId="{843C8D4C-AC60-4EF3-B5DF-ABBAB95A9739}" srcOrd="5" destOrd="0" presId="urn:microsoft.com/office/officeart/2005/8/layout/default#1"/>
    <dgm:cxn modelId="{F12BF3E4-1253-468D-A96D-B6AAD80456D4}" type="presParOf" srcId="{DEE8B2E3-B2AC-4F22-9B65-B0F3409534AE}" destId="{EB813232-9666-44D2-A63A-2E675F487261}" srcOrd="6" destOrd="0" presId="urn:microsoft.com/office/officeart/2005/8/layout/default#1"/>
    <dgm:cxn modelId="{15B7C1A3-264F-4B2F-A3EA-029342A0D6C3}" type="presParOf" srcId="{DEE8B2E3-B2AC-4F22-9B65-B0F3409534AE}" destId="{F0949FFE-4230-4A74-A92C-BCC1A833B284}" srcOrd="7" destOrd="0" presId="urn:microsoft.com/office/officeart/2005/8/layout/default#1"/>
    <dgm:cxn modelId="{BD1D353B-B6DC-48C3-A179-84FFE9228F67}" type="presParOf" srcId="{DEE8B2E3-B2AC-4F22-9B65-B0F3409534AE}" destId="{8D61A79A-2134-4BF7-88B0-4FB598130361}" srcOrd="8" destOrd="0" presId="urn:microsoft.com/office/officeart/2005/8/layout/default#1"/>
    <dgm:cxn modelId="{FE2CD9F9-1349-45F5-8B78-490B27F86C34}" type="presParOf" srcId="{DEE8B2E3-B2AC-4F22-9B65-B0F3409534AE}" destId="{4634267B-24D9-4AA8-91A2-BADDECD5262B}" srcOrd="9" destOrd="0" presId="urn:microsoft.com/office/officeart/2005/8/layout/default#1"/>
    <dgm:cxn modelId="{D2A287AA-2D85-48E5-885B-1EBA3226DEA4}" type="presParOf" srcId="{DEE8B2E3-B2AC-4F22-9B65-B0F3409534AE}" destId="{85899EC7-5903-423F-9E6F-202C44280247}" srcOrd="10" destOrd="0" presId="urn:microsoft.com/office/officeart/2005/8/layout/default#1"/>
    <dgm:cxn modelId="{84E5FE1D-A0DA-4609-9790-74863CC9DA20}" type="presParOf" srcId="{DEE8B2E3-B2AC-4F22-9B65-B0F3409534AE}" destId="{82876366-5235-4DF9-AB3E-E32394982953}" srcOrd="11" destOrd="0" presId="urn:microsoft.com/office/officeart/2005/8/layout/default#1"/>
    <dgm:cxn modelId="{55CA9D2D-99A6-4A30-A255-D2AA200CCEE0}" type="presParOf" srcId="{DEE8B2E3-B2AC-4F22-9B65-B0F3409534AE}" destId="{25F8917A-D5DB-4DDD-91D0-7002E9EDB574}" srcOrd="12" destOrd="0" presId="urn:microsoft.com/office/officeart/2005/8/layout/default#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BA8ED59-7CEE-4F8D-B363-EC0B30A5650E}" type="doc">
      <dgm:prSet loTypeId="urn:microsoft.com/office/officeart/2005/8/layout/default#2" loCatId="list" qsTypeId="urn:microsoft.com/office/officeart/2005/8/quickstyle/simple1" qsCatId="simple" csTypeId="urn:microsoft.com/office/officeart/2005/8/colors/accent1_2" csCatId="accent1" phldr="1"/>
      <dgm:spPr/>
      <dgm:t>
        <a:bodyPr/>
        <a:lstStyle/>
        <a:p>
          <a:endParaRPr lang="pl-PL"/>
        </a:p>
      </dgm:t>
    </dgm:pt>
    <dgm:pt modelId="{151B9968-F84E-4025-A56B-F962930EB87C}">
      <dgm:prSet phldrT="[Tekst]"/>
      <dgm:spPr>
        <a:xfrm>
          <a:off x="172290" y="899"/>
          <a:ext cx="2407058" cy="364943"/>
        </a:xfrm>
        <a:prstGeom prst="rect">
          <a:avLst/>
        </a:prstGeom>
        <a:solidFill>
          <a:srgbClr val="ED7D31"/>
        </a:solidFill>
        <a:ln w="12700" cap="flat" cmpd="sng" algn="ctr">
          <a:solidFill>
            <a:sysClr val="windowText" lastClr="000000"/>
          </a:solidFill>
          <a:prstDash val="solid"/>
          <a:miter lim="800000"/>
        </a:ln>
        <a:effectLst/>
      </dgm:spPr>
      <dgm:t>
        <a:bodyPr/>
        <a:lstStyle/>
        <a:p>
          <a:r>
            <a:rPr lang="pl-PL" b="1">
              <a:solidFill>
                <a:sysClr val="windowText" lastClr="000000"/>
              </a:solidFill>
              <a:latin typeface="Calibri"/>
              <a:ea typeface="+mn-ea"/>
              <a:cs typeface="+mn-cs"/>
            </a:rPr>
            <a:t>Obligatoryjne</a:t>
          </a:r>
        </a:p>
      </dgm:t>
    </dgm:pt>
    <dgm:pt modelId="{B49E6857-ACF1-42FD-9980-44F67D353B3E}" type="parTrans" cxnId="{4765E7B2-8924-4780-B71A-DD6019CA50AB}">
      <dgm:prSet/>
      <dgm:spPr/>
      <dgm:t>
        <a:bodyPr/>
        <a:lstStyle/>
        <a:p>
          <a:endParaRPr lang="pl-PL"/>
        </a:p>
      </dgm:t>
    </dgm:pt>
    <dgm:pt modelId="{1C1AE763-369F-4A34-8D3F-28D20B38337C}" type="sibTrans" cxnId="{4765E7B2-8924-4780-B71A-DD6019CA50AB}">
      <dgm:prSet/>
      <dgm:spPr/>
      <dgm:t>
        <a:bodyPr/>
        <a:lstStyle/>
        <a:p>
          <a:endParaRPr lang="pl-PL"/>
        </a:p>
      </dgm:t>
    </dgm:pt>
    <dgm:pt modelId="{C0A390EE-F722-4DFD-A689-9C4ED6B9E5A5}">
      <dgm:prSet phldrT="[Tekst]"/>
      <dgm:spPr>
        <a:xfrm>
          <a:off x="2820681" y="6936"/>
          <a:ext cx="2407058" cy="364943"/>
        </a:xfrm>
        <a:prstGeom prst="rect">
          <a:avLst/>
        </a:prstGeom>
        <a:solidFill>
          <a:srgbClr val="5B9BD5">
            <a:hueOff val="0"/>
            <a:satOff val="0"/>
            <a:lumOff val="0"/>
            <a:alphaOff val="0"/>
          </a:srgbClr>
        </a:solidFill>
        <a:ln w="12700" cap="flat" cmpd="sng" algn="ctr">
          <a:solidFill>
            <a:sysClr val="windowText" lastClr="000000"/>
          </a:solidFill>
          <a:prstDash val="solid"/>
          <a:miter lim="800000"/>
        </a:ln>
        <a:effectLst/>
      </dgm:spPr>
      <dgm:t>
        <a:bodyPr/>
        <a:lstStyle/>
        <a:p>
          <a:r>
            <a:rPr lang="pl-PL" b="1">
              <a:ln>
                <a:noFill/>
              </a:ln>
              <a:solidFill>
                <a:sysClr val="windowText" lastClr="000000"/>
              </a:solidFill>
              <a:latin typeface="Calibri"/>
              <a:ea typeface="+mn-ea"/>
              <a:cs typeface="+mn-cs"/>
            </a:rPr>
            <a:t>Nieobligatoryjne</a:t>
          </a:r>
        </a:p>
      </dgm:t>
    </dgm:pt>
    <dgm:pt modelId="{A516CCA4-385D-4DF0-B6AF-0314049D5716}" type="parTrans" cxnId="{49D00D2B-F7A4-416F-845C-0A9B3521844F}">
      <dgm:prSet/>
      <dgm:spPr/>
      <dgm:t>
        <a:bodyPr/>
        <a:lstStyle/>
        <a:p>
          <a:endParaRPr lang="pl-PL"/>
        </a:p>
      </dgm:t>
    </dgm:pt>
    <dgm:pt modelId="{CFE4AD34-B603-462A-8E53-55B5FAB756D8}" type="sibTrans" cxnId="{49D00D2B-F7A4-416F-845C-0A9B3521844F}">
      <dgm:prSet/>
      <dgm:spPr/>
      <dgm:t>
        <a:bodyPr/>
        <a:lstStyle/>
        <a:p>
          <a:endParaRPr lang="pl-PL"/>
        </a:p>
      </dgm:t>
    </dgm:pt>
    <dgm:pt modelId="{4283E9EB-B9C6-4418-9E81-07BFD87E351C}">
      <dgm:prSet phldrT="[Tekst]" custT="1"/>
      <dgm:spPr>
        <a:xfrm>
          <a:off x="165478" y="499632"/>
          <a:ext cx="2407058" cy="1444235"/>
        </a:xfrm>
        <a:prstGeom prst="rect">
          <a:avLst/>
        </a:prstGeom>
        <a:solidFill>
          <a:srgbClr val="ED7D31"/>
        </a:solidFill>
        <a:ln w="12700" cap="flat" cmpd="sng" algn="ctr">
          <a:solidFill>
            <a:sysClr val="windowText" lastClr="000000"/>
          </a:solidFill>
          <a:prstDash val="solid"/>
          <a:miter lim="800000"/>
        </a:ln>
        <a:effectLst/>
      </dgm:spPr>
      <dgm:t>
        <a:bodyPr/>
        <a:lstStyle/>
        <a:p>
          <a:pPr algn="l"/>
          <a:r>
            <a:rPr lang="pl-PL" sz="1800">
              <a:ln>
                <a:noFill/>
              </a:ln>
              <a:solidFill>
                <a:sysClr val="windowText" lastClr="000000"/>
              </a:solidFill>
              <a:latin typeface="Calibri"/>
              <a:ea typeface="+mn-ea"/>
              <a:cs typeface="+mn-cs"/>
            </a:rPr>
            <a:t>BZT</a:t>
          </a:r>
          <a:r>
            <a:rPr lang="pl-PL" sz="1800" baseline="-25000">
              <a:ln>
                <a:noFill/>
              </a:ln>
              <a:solidFill>
                <a:sysClr val="windowText" lastClr="000000"/>
              </a:solidFill>
              <a:latin typeface="Calibri"/>
              <a:ea typeface="+mn-ea"/>
              <a:cs typeface="+mn-cs"/>
            </a:rPr>
            <a:t>5</a:t>
          </a:r>
          <a:r>
            <a:rPr lang="pl-PL" sz="1800">
              <a:ln>
                <a:noFill/>
              </a:ln>
              <a:solidFill>
                <a:sysClr val="windowText" lastClr="000000"/>
              </a:solidFill>
              <a:latin typeface="Calibri"/>
              <a:ea typeface="+mn-ea"/>
              <a:cs typeface="+mn-cs"/>
            </a:rPr>
            <a:t> lub BZT</a:t>
          </a:r>
          <a:r>
            <a:rPr lang="pl-PL" sz="1800" baseline="-25000">
              <a:ln>
                <a:noFill/>
              </a:ln>
              <a:solidFill>
                <a:sysClr val="windowText" lastClr="000000"/>
              </a:solidFill>
              <a:latin typeface="Calibri"/>
              <a:ea typeface="+mn-ea"/>
              <a:cs typeface="+mn-cs"/>
            </a:rPr>
            <a:t>7</a:t>
          </a:r>
          <a:r>
            <a:rPr lang="pl-PL" sz="1800">
              <a:ln>
                <a:noFill/>
              </a:ln>
              <a:solidFill>
                <a:sysClr val="windowText" lastClr="000000"/>
              </a:solidFill>
              <a:latin typeface="Calibri"/>
              <a:ea typeface="+mn-ea"/>
              <a:cs typeface="+mn-cs"/>
            </a:rPr>
            <a:t>,</a:t>
          </a:r>
        </a:p>
        <a:p>
          <a:pPr algn="l"/>
          <a:r>
            <a:rPr lang="pl-PL" sz="1800">
              <a:ln>
                <a:noFill/>
              </a:ln>
              <a:solidFill>
                <a:sysClr val="windowText" lastClr="000000"/>
              </a:solidFill>
              <a:latin typeface="Calibri"/>
              <a:ea typeface="+mn-ea"/>
              <a:cs typeface="+mn-cs"/>
            </a:rPr>
            <a:t>ChZT,</a:t>
          </a:r>
        </a:p>
        <a:p>
          <a:pPr algn="l"/>
          <a:r>
            <a:rPr lang="pl-PL" sz="1800">
              <a:ln>
                <a:noFill/>
              </a:ln>
              <a:solidFill>
                <a:sysClr val="windowText" lastClr="000000"/>
              </a:solidFill>
              <a:latin typeface="Calibri"/>
              <a:ea typeface="+mn-ea"/>
              <a:cs typeface="+mn-cs"/>
            </a:rPr>
            <a:t>zawiesina ogólna,</a:t>
          </a:r>
        </a:p>
        <a:p>
          <a:pPr algn="l"/>
          <a:r>
            <a:rPr lang="pl-PL" sz="1800">
              <a:ln>
                <a:noFill/>
              </a:ln>
              <a:solidFill>
                <a:sysClr val="windowText" lastClr="000000"/>
              </a:solidFill>
              <a:latin typeface="Calibri"/>
              <a:ea typeface="+mn-ea"/>
              <a:cs typeface="+mn-cs"/>
            </a:rPr>
            <a:t>temperatura,</a:t>
          </a:r>
        </a:p>
        <a:p>
          <a:pPr algn="l"/>
          <a:r>
            <a:rPr lang="pl-PL" sz="1800">
              <a:ln>
                <a:noFill/>
              </a:ln>
              <a:solidFill>
                <a:sysClr val="windowText" lastClr="000000"/>
              </a:solidFill>
              <a:latin typeface="Calibri"/>
              <a:ea typeface="+mn-ea"/>
              <a:cs typeface="+mn-cs"/>
            </a:rPr>
            <a:t>całkowite zużycie energi,</a:t>
          </a:r>
        </a:p>
        <a:p>
          <a:pPr algn="l"/>
          <a:r>
            <a:rPr lang="pl-PL" sz="1800">
              <a:solidFill>
                <a:sysClr val="windowText" lastClr="000000"/>
              </a:solidFill>
              <a:latin typeface="Calibri"/>
              <a:ea typeface="+mn-ea"/>
              <a:cs typeface="+mn-cs"/>
            </a:rPr>
            <a:t>dobowa przepustowość hydrauliczna.</a:t>
          </a:r>
          <a:endParaRPr lang="pl-PL" sz="1800">
            <a:ln>
              <a:noFill/>
            </a:ln>
            <a:solidFill>
              <a:sysClr val="windowText" lastClr="000000"/>
            </a:solidFill>
            <a:latin typeface="Calibri"/>
            <a:ea typeface="+mn-ea"/>
            <a:cs typeface="+mn-cs"/>
          </a:endParaRPr>
        </a:p>
      </dgm:t>
    </dgm:pt>
    <dgm:pt modelId="{929B6278-E4FE-4C01-92F9-66FDBAE4662E}" type="parTrans" cxnId="{C5DF011A-9BA4-4D1D-BAB2-D7F94AEC3973}">
      <dgm:prSet/>
      <dgm:spPr/>
      <dgm:t>
        <a:bodyPr/>
        <a:lstStyle/>
        <a:p>
          <a:endParaRPr lang="pl-PL"/>
        </a:p>
      </dgm:t>
    </dgm:pt>
    <dgm:pt modelId="{5A87DB60-25A4-4959-911B-7FD2AD6CF1F4}" type="sibTrans" cxnId="{C5DF011A-9BA4-4D1D-BAB2-D7F94AEC3973}">
      <dgm:prSet/>
      <dgm:spPr/>
      <dgm:t>
        <a:bodyPr/>
        <a:lstStyle/>
        <a:p>
          <a:endParaRPr lang="pl-PL"/>
        </a:p>
      </dgm:t>
    </dgm:pt>
    <dgm:pt modelId="{AF4D5A44-200C-490F-BD27-F02C585A960E}">
      <dgm:prSet phldrT="[Tekst]" custT="1"/>
      <dgm:spPr>
        <a:xfrm>
          <a:off x="2814519" y="493754"/>
          <a:ext cx="2407058" cy="1444235"/>
        </a:xfrm>
        <a:prstGeom prst="rect">
          <a:avLst/>
        </a:prstGeom>
        <a:solidFill>
          <a:srgbClr val="5B9BD5">
            <a:hueOff val="0"/>
            <a:satOff val="0"/>
            <a:lumOff val="0"/>
            <a:alphaOff val="0"/>
          </a:srgbClr>
        </a:solidFill>
        <a:ln w="12700" cap="flat" cmpd="sng" algn="ctr">
          <a:solidFill>
            <a:sysClr val="windowText" lastClr="000000"/>
          </a:solidFill>
          <a:prstDash val="solid"/>
          <a:miter lim="800000"/>
        </a:ln>
        <a:effectLst/>
      </dgm:spPr>
      <dgm:t>
        <a:bodyPr/>
        <a:lstStyle/>
        <a:p>
          <a:pPr algn="l"/>
          <a:r>
            <a:rPr lang="pl-PL" sz="1800">
              <a:solidFill>
                <a:sysClr val="windowText" lastClr="000000"/>
              </a:solidFill>
              <a:latin typeface="Calibri"/>
              <a:ea typeface="+mn-ea"/>
              <a:cs typeface="+mn-cs"/>
            </a:rPr>
            <a:t>- odczyn pH,</a:t>
          </a:r>
        </a:p>
        <a:p>
          <a:pPr algn="l"/>
          <a:r>
            <a:rPr lang="pl-PL" sz="1800">
              <a:solidFill>
                <a:sysClr val="windowText" lastClr="000000"/>
              </a:solidFill>
              <a:latin typeface="Calibri"/>
              <a:ea typeface="+mn-ea"/>
              <a:cs typeface="+mn-cs"/>
            </a:rPr>
            <a:t>- przewodność,</a:t>
          </a:r>
        </a:p>
        <a:p>
          <a:pPr algn="l"/>
          <a:r>
            <a:rPr lang="pl-PL" sz="1800">
              <a:solidFill>
                <a:sysClr val="windowText" lastClr="000000"/>
              </a:solidFill>
              <a:latin typeface="Calibri"/>
              <a:ea typeface="+mn-ea"/>
              <a:cs typeface="+mn-cs"/>
            </a:rPr>
            <a:t>- azot Kiejdahla,</a:t>
          </a:r>
        </a:p>
        <a:p>
          <a:pPr algn="l"/>
          <a:r>
            <a:rPr lang="pl-PL" sz="1800">
              <a:solidFill>
                <a:sysClr val="windowText" lastClr="000000"/>
              </a:solidFill>
              <a:latin typeface="Calibri"/>
              <a:ea typeface="+mn-ea"/>
              <a:cs typeface="+mn-cs"/>
            </a:rPr>
            <a:t>- azot amonowy NH</a:t>
          </a:r>
          <a:r>
            <a:rPr lang="pl-PL" sz="1800" baseline="-25000">
              <a:solidFill>
                <a:sysClr val="windowText" lastClr="000000"/>
              </a:solidFill>
              <a:latin typeface="Calibri"/>
              <a:ea typeface="+mn-ea"/>
              <a:cs typeface="+mn-cs"/>
            </a:rPr>
            <a:t>4</a:t>
          </a:r>
          <a:r>
            <a:rPr lang="pl-PL" sz="1800">
              <a:solidFill>
                <a:sysClr val="windowText" lastClr="000000"/>
              </a:solidFill>
              <a:latin typeface="Calibri"/>
              <a:ea typeface="+mn-ea"/>
              <a:cs typeface="+mn-cs"/>
            </a:rPr>
            <a:t> ,</a:t>
          </a:r>
        </a:p>
        <a:p>
          <a:pPr algn="l"/>
          <a:r>
            <a:rPr lang="pl-PL" sz="1800">
              <a:solidFill>
                <a:sysClr val="windowText" lastClr="000000"/>
              </a:solidFill>
              <a:latin typeface="Calibri"/>
              <a:ea typeface="+mn-ea"/>
              <a:cs typeface="+mn-cs"/>
            </a:rPr>
            <a:t>- fosfor ogólny.</a:t>
          </a:r>
          <a:endParaRPr lang="pl-PL" sz="1800">
            <a:ln>
              <a:noFill/>
            </a:ln>
            <a:solidFill>
              <a:sysClr val="windowText" lastClr="000000"/>
            </a:solidFill>
            <a:latin typeface="Calibri"/>
            <a:ea typeface="+mn-ea"/>
            <a:cs typeface="+mn-cs"/>
          </a:endParaRPr>
        </a:p>
      </dgm:t>
    </dgm:pt>
    <dgm:pt modelId="{732F18FA-2E25-4E7C-A9E2-577A8AB39460}" type="parTrans" cxnId="{62ECD4DC-9787-4EEF-A9E4-7D452A8C1810}">
      <dgm:prSet/>
      <dgm:spPr/>
      <dgm:t>
        <a:bodyPr/>
        <a:lstStyle/>
        <a:p>
          <a:endParaRPr lang="pl-PL"/>
        </a:p>
      </dgm:t>
    </dgm:pt>
    <dgm:pt modelId="{07D19FF4-34C5-465F-98F9-733537AF6F03}" type="sibTrans" cxnId="{62ECD4DC-9787-4EEF-A9E4-7D452A8C1810}">
      <dgm:prSet/>
      <dgm:spPr/>
      <dgm:t>
        <a:bodyPr/>
        <a:lstStyle/>
        <a:p>
          <a:endParaRPr lang="pl-PL"/>
        </a:p>
      </dgm:t>
    </dgm:pt>
    <dgm:pt modelId="{76D1BE99-4A9D-4BC9-B988-5285BCDC0D0C}" type="pres">
      <dgm:prSet presAssocID="{ABA8ED59-7CEE-4F8D-B363-EC0B30A5650E}" presName="diagram" presStyleCnt="0">
        <dgm:presLayoutVars>
          <dgm:dir/>
          <dgm:resizeHandles val="exact"/>
        </dgm:presLayoutVars>
      </dgm:prSet>
      <dgm:spPr/>
      <dgm:t>
        <a:bodyPr/>
        <a:lstStyle/>
        <a:p>
          <a:endParaRPr lang="pl-PL"/>
        </a:p>
      </dgm:t>
    </dgm:pt>
    <dgm:pt modelId="{9FD25058-5986-4D82-989C-85287540F053}" type="pres">
      <dgm:prSet presAssocID="{151B9968-F84E-4025-A56B-F962930EB87C}" presName="node" presStyleLbl="node1" presStyleIdx="0" presStyleCnt="4" custScaleY="25269">
        <dgm:presLayoutVars>
          <dgm:bulletEnabled val="1"/>
        </dgm:presLayoutVars>
      </dgm:prSet>
      <dgm:spPr/>
      <dgm:t>
        <a:bodyPr/>
        <a:lstStyle/>
        <a:p>
          <a:endParaRPr lang="pl-PL"/>
        </a:p>
      </dgm:t>
    </dgm:pt>
    <dgm:pt modelId="{7E9A56F0-B75E-459E-A829-658E3941F9F7}" type="pres">
      <dgm:prSet presAssocID="{1C1AE763-369F-4A34-8D3F-28D20B38337C}" presName="sibTrans" presStyleCnt="0"/>
      <dgm:spPr/>
    </dgm:pt>
    <dgm:pt modelId="{B57C83C9-29EC-4CD4-A426-5C1F1D763406}" type="pres">
      <dgm:prSet presAssocID="{C0A390EE-F722-4DFD-A689-9C4ED6B9E5A5}" presName="node" presStyleLbl="node1" presStyleIdx="1" presStyleCnt="4" custScaleY="25269" custLinFactNeighborX="26" custLinFactNeighborY="418">
        <dgm:presLayoutVars>
          <dgm:bulletEnabled val="1"/>
        </dgm:presLayoutVars>
      </dgm:prSet>
      <dgm:spPr/>
      <dgm:t>
        <a:bodyPr/>
        <a:lstStyle/>
        <a:p>
          <a:endParaRPr lang="pl-PL"/>
        </a:p>
      </dgm:t>
    </dgm:pt>
    <dgm:pt modelId="{15AA6E60-0EEB-4219-9BDC-EB2F32C4D525}" type="pres">
      <dgm:prSet presAssocID="{CFE4AD34-B603-462A-8E53-55B5FAB756D8}" presName="sibTrans" presStyleCnt="0"/>
      <dgm:spPr/>
    </dgm:pt>
    <dgm:pt modelId="{CE6364DC-1479-4997-B61A-32CB3EFB72E1}" type="pres">
      <dgm:prSet presAssocID="{4283E9EB-B9C6-4418-9E81-07BFD87E351C}" presName="node" presStyleLbl="node1" presStyleIdx="2" presStyleCnt="4" custLinFactNeighborX="-283" custLinFactNeighborY="-7403">
        <dgm:presLayoutVars>
          <dgm:bulletEnabled val="1"/>
        </dgm:presLayoutVars>
      </dgm:prSet>
      <dgm:spPr/>
      <dgm:t>
        <a:bodyPr/>
        <a:lstStyle/>
        <a:p>
          <a:endParaRPr lang="pl-PL"/>
        </a:p>
      </dgm:t>
    </dgm:pt>
    <dgm:pt modelId="{749328D6-CDC0-49CF-BE20-324C39B13904}" type="pres">
      <dgm:prSet presAssocID="{5A87DB60-25A4-4959-911B-7FD2AD6CF1F4}" presName="sibTrans" presStyleCnt="0"/>
      <dgm:spPr/>
    </dgm:pt>
    <dgm:pt modelId="{1AE89422-2D8B-4806-88DF-2262F9E780BC}" type="pres">
      <dgm:prSet presAssocID="{AF4D5A44-200C-490F-BD27-F02C585A960E}" presName="node" presStyleLbl="node1" presStyleIdx="3" presStyleCnt="4" custLinFactNeighborX="-230" custLinFactNeighborY="-7810">
        <dgm:presLayoutVars>
          <dgm:bulletEnabled val="1"/>
        </dgm:presLayoutVars>
      </dgm:prSet>
      <dgm:spPr/>
      <dgm:t>
        <a:bodyPr/>
        <a:lstStyle/>
        <a:p>
          <a:endParaRPr lang="pl-PL"/>
        </a:p>
      </dgm:t>
    </dgm:pt>
  </dgm:ptLst>
  <dgm:cxnLst>
    <dgm:cxn modelId="{62ECD4DC-9787-4EEF-A9E4-7D452A8C1810}" srcId="{ABA8ED59-7CEE-4F8D-B363-EC0B30A5650E}" destId="{AF4D5A44-200C-490F-BD27-F02C585A960E}" srcOrd="3" destOrd="0" parTransId="{732F18FA-2E25-4E7C-A9E2-577A8AB39460}" sibTransId="{07D19FF4-34C5-465F-98F9-733537AF6F03}"/>
    <dgm:cxn modelId="{9BDEA24F-03BC-4B1B-80E7-2E2FE97ADA64}" type="presOf" srcId="{AF4D5A44-200C-490F-BD27-F02C585A960E}" destId="{1AE89422-2D8B-4806-88DF-2262F9E780BC}" srcOrd="0" destOrd="0" presId="urn:microsoft.com/office/officeart/2005/8/layout/default#2"/>
    <dgm:cxn modelId="{5CAA4AE5-6573-4ADA-BD53-25FF824EDC98}" type="presOf" srcId="{4283E9EB-B9C6-4418-9E81-07BFD87E351C}" destId="{CE6364DC-1479-4997-B61A-32CB3EFB72E1}" srcOrd="0" destOrd="0" presId="urn:microsoft.com/office/officeart/2005/8/layout/default#2"/>
    <dgm:cxn modelId="{4765E7B2-8924-4780-B71A-DD6019CA50AB}" srcId="{ABA8ED59-7CEE-4F8D-B363-EC0B30A5650E}" destId="{151B9968-F84E-4025-A56B-F962930EB87C}" srcOrd="0" destOrd="0" parTransId="{B49E6857-ACF1-42FD-9980-44F67D353B3E}" sibTransId="{1C1AE763-369F-4A34-8D3F-28D20B38337C}"/>
    <dgm:cxn modelId="{9829007E-A8A2-4F8C-9EE8-C378D248DDD2}" type="presOf" srcId="{C0A390EE-F722-4DFD-A689-9C4ED6B9E5A5}" destId="{B57C83C9-29EC-4CD4-A426-5C1F1D763406}" srcOrd="0" destOrd="0" presId="urn:microsoft.com/office/officeart/2005/8/layout/default#2"/>
    <dgm:cxn modelId="{C5DF011A-9BA4-4D1D-BAB2-D7F94AEC3973}" srcId="{ABA8ED59-7CEE-4F8D-B363-EC0B30A5650E}" destId="{4283E9EB-B9C6-4418-9E81-07BFD87E351C}" srcOrd="2" destOrd="0" parTransId="{929B6278-E4FE-4C01-92F9-66FDBAE4662E}" sibTransId="{5A87DB60-25A4-4959-911B-7FD2AD6CF1F4}"/>
    <dgm:cxn modelId="{7E12BBDE-1D98-4EB7-8171-D3A997B31B25}" type="presOf" srcId="{151B9968-F84E-4025-A56B-F962930EB87C}" destId="{9FD25058-5986-4D82-989C-85287540F053}" srcOrd="0" destOrd="0" presId="urn:microsoft.com/office/officeart/2005/8/layout/default#2"/>
    <dgm:cxn modelId="{8BC61D43-9E6E-46B5-AAE1-785E1190E713}" type="presOf" srcId="{ABA8ED59-7CEE-4F8D-B363-EC0B30A5650E}" destId="{76D1BE99-4A9D-4BC9-B988-5285BCDC0D0C}" srcOrd="0" destOrd="0" presId="urn:microsoft.com/office/officeart/2005/8/layout/default#2"/>
    <dgm:cxn modelId="{49D00D2B-F7A4-416F-845C-0A9B3521844F}" srcId="{ABA8ED59-7CEE-4F8D-B363-EC0B30A5650E}" destId="{C0A390EE-F722-4DFD-A689-9C4ED6B9E5A5}" srcOrd="1" destOrd="0" parTransId="{A516CCA4-385D-4DF0-B6AF-0314049D5716}" sibTransId="{CFE4AD34-B603-462A-8E53-55B5FAB756D8}"/>
    <dgm:cxn modelId="{6884536A-7BBE-417B-95CF-E8531D7DFF30}" type="presParOf" srcId="{76D1BE99-4A9D-4BC9-B988-5285BCDC0D0C}" destId="{9FD25058-5986-4D82-989C-85287540F053}" srcOrd="0" destOrd="0" presId="urn:microsoft.com/office/officeart/2005/8/layout/default#2"/>
    <dgm:cxn modelId="{CD82BD36-557E-4E62-8A29-922D3E61F8D5}" type="presParOf" srcId="{76D1BE99-4A9D-4BC9-B988-5285BCDC0D0C}" destId="{7E9A56F0-B75E-459E-A829-658E3941F9F7}" srcOrd="1" destOrd="0" presId="urn:microsoft.com/office/officeart/2005/8/layout/default#2"/>
    <dgm:cxn modelId="{90ABF9BF-B1A6-48CB-A802-88920C43B531}" type="presParOf" srcId="{76D1BE99-4A9D-4BC9-B988-5285BCDC0D0C}" destId="{B57C83C9-29EC-4CD4-A426-5C1F1D763406}" srcOrd="2" destOrd="0" presId="urn:microsoft.com/office/officeart/2005/8/layout/default#2"/>
    <dgm:cxn modelId="{117F7BF3-251C-4A29-81C4-7051763CF13B}" type="presParOf" srcId="{76D1BE99-4A9D-4BC9-B988-5285BCDC0D0C}" destId="{15AA6E60-0EEB-4219-9BDC-EB2F32C4D525}" srcOrd="3" destOrd="0" presId="urn:microsoft.com/office/officeart/2005/8/layout/default#2"/>
    <dgm:cxn modelId="{DC0B70BA-E719-4E25-951F-6EED2DBF23E7}" type="presParOf" srcId="{76D1BE99-4A9D-4BC9-B988-5285BCDC0D0C}" destId="{CE6364DC-1479-4997-B61A-32CB3EFB72E1}" srcOrd="4" destOrd="0" presId="urn:microsoft.com/office/officeart/2005/8/layout/default#2"/>
    <dgm:cxn modelId="{E9A036F7-186A-4F2C-8EAC-59F2B436CB9E}" type="presParOf" srcId="{76D1BE99-4A9D-4BC9-B988-5285BCDC0D0C}" destId="{749328D6-CDC0-49CF-BE20-324C39B13904}" srcOrd="5" destOrd="0" presId="urn:microsoft.com/office/officeart/2005/8/layout/default#2"/>
    <dgm:cxn modelId="{AE87C026-89FE-4C78-88A1-40B680298D6F}" type="presParOf" srcId="{76D1BE99-4A9D-4BC9-B988-5285BCDC0D0C}" destId="{1AE89422-2D8B-4806-88DF-2262F9E780BC}" srcOrd="6" destOrd="0" presId="urn:microsoft.com/office/officeart/2005/8/layout/defaul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9C83CEF-57F3-450A-AA54-DB7BA0D6F575}" type="doc">
      <dgm:prSet loTypeId="urn:microsoft.com/office/officeart/2008/layout/HorizontalMultiLevelHierarchy" loCatId="hierarchy" qsTypeId="urn:microsoft.com/office/officeart/2005/8/quickstyle/3d2" qsCatId="3D" csTypeId="urn:microsoft.com/office/officeart/2005/8/colors/colorful2" csCatId="colorful" phldr="1"/>
      <dgm:spPr/>
      <dgm:t>
        <a:bodyPr/>
        <a:lstStyle/>
        <a:p>
          <a:endParaRPr lang="pl-PL"/>
        </a:p>
      </dgm:t>
    </dgm:pt>
    <dgm:pt modelId="{A92B4CFB-A091-467B-BAE7-4D635E92CB94}">
      <dgm:prSet phldrT="[Tekst]" custT="1"/>
      <dgm:spPr/>
      <dgm:t>
        <a:bodyPr/>
        <a:lstStyle/>
        <a:p>
          <a:r>
            <a:rPr lang="pl-PL" sz="4000" dirty="0" smtClean="0"/>
            <a:t>Kryterium wyboru POŚ</a:t>
          </a:r>
          <a:endParaRPr lang="pl-PL" sz="4000" dirty="0"/>
        </a:p>
      </dgm:t>
    </dgm:pt>
    <dgm:pt modelId="{87F301B6-7C46-47EA-AD1C-CC2A9AF37E30}" type="parTrans" cxnId="{C68DBCD8-7A1A-4037-9A49-9E649BD56D4E}">
      <dgm:prSet/>
      <dgm:spPr/>
      <dgm:t>
        <a:bodyPr/>
        <a:lstStyle/>
        <a:p>
          <a:endParaRPr lang="pl-PL"/>
        </a:p>
      </dgm:t>
    </dgm:pt>
    <dgm:pt modelId="{ED5E42FD-D23E-4C92-9861-C7D761055BDC}" type="sibTrans" cxnId="{C68DBCD8-7A1A-4037-9A49-9E649BD56D4E}">
      <dgm:prSet/>
      <dgm:spPr/>
      <dgm:t>
        <a:bodyPr/>
        <a:lstStyle/>
        <a:p>
          <a:endParaRPr lang="pl-PL"/>
        </a:p>
      </dgm:t>
    </dgm:pt>
    <dgm:pt modelId="{29829065-3364-43B1-9E85-DEA85B40404A}">
      <dgm:prSet phldrT="[Tekst]" custT="1"/>
      <dgm:spPr>
        <a:solidFill>
          <a:srgbClr val="00B0F0"/>
        </a:solidFill>
      </dgm:spPr>
      <dgm:t>
        <a:bodyPr/>
        <a:lstStyle/>
        <a:p>
          <a:r>
            <a:rPr lang="pl-PL" sz="2400" smtClean="0"/>
            <a:t>Techniczne</a:t>
          </a:r>
          <a:endParaRPr lang="pl-PL" sz="2400" dirty="0"/>
        </a:p>
      </dgm:t>
    </dgm:pt>
    <dgm:pt modelId="{6F2D9257-75E3-47CE-AACD-D63C2E5B68E8}" type="parTrans" cxnId="{AD97C918-9EA3-423D-94FB-5AE178A2F9E7}">
      <dgm:prSet/>
      <dgm:spPr/>
      <dgm:t>
        <a:bodyPr/>
        <a:lstStyle/>
        <a:p>
          <a:endParaRPr lang="pl-PL"/>
        </a:p>
      </dgm:t>
    </dgm:pt>
    <dgm:pt modelId="{BA4ABD0E-EA64-4ACA-A5C1-C57610AF5F39}" type="sibTrans" cxnId="{AD97C918-9EA3-423D-94FB-5AE178A2F9E7}">
      <dgm:prSet/>
      <dgm:spPr/>
      <dgm:t>
        <a:bodyPr/>
        <a:lstStyle/>
        <a:p>
          <a:endParaRPr lang="pl-PL"/>
        </a:p>
      </dgm:t>
    </dgm:pt>
    <dgm:pt modelId="{97268D0A-4D16-47DC-A77A-F8D2DD340CBE}">
      <dgm:prSet phldrT="[Tekst]" custT="1"/>
      <dgm:spPr/>
      <dgm:t>
        <a:bodyPr/>
        <a:lstStyle/>
        <a:p>
          <a:r>
            <a:rPr lang="pl-PL" sz="2400" smtClean="0"/>
            <a:t>Ekologiczne</a:t>
          </a:r>
          <a:endParaRPr lang="pl-PL" sz="2400" dirty="0"/>
        </a:p>
      </dgm:t>
    </dgm:pt>
    <dgm:pt modelId="{F68F23EC-F0E1-434C-B78D-E8CAB3428543}" type="parTrans" cxnId="{971C0E69-0827-4F48-957A-998015813C1D}">
      <dgm:prSet/>
      <dgm:spPr/>
      <dgm:t>
        <a:bodyPr/>
        <a:lstStyle/>
        <a:p>
          <a:endParaRPr lang="pl-PL"/>
        </a:p>
      </dgm:t>
    </dgm:pt>
    <dgm:pt modelId="{7C402594-D347-4D3E-B9E7-B18B64BAFE33}" type="sibTrans" cxnId="{971C0E69-0827-4F48-957A-998015813C1D}">
      <dgm:prSet/>
      <dgm:spPr/>
      <dgm:t>
        <a:bodyPr/>
        <a:lstStyle/>
        <a:p>
          <a:endParaRPr lang="pl-PL"/>
        </a:p>
      </dgm:t>
    </dgm:pt>
    <dgm:pt modelId="{C07BB023-9AFF-4643-B1EA-8100E59C183F}">
      <dgm:prSet phldrT="[Tekst]" custT="1"/>
      <dgm:spPr>
        <a:solidFill>
          <a:srgbClr val="FFC000"/>
        </a:solidFill>
      </dgm:spPr>
      <dgm:t>
        <a:bodyPr/>
        <a:lstStyle/>
        <a:p>
          <a:r>
            <a:rPr lang="pl-PL" sz="2400" smtClean="0"/>
            <a:t>Niezawodnościowe</a:t>
          </a:r>
          <a:endParaRPr lang="pl-PL" sz="2400" dirty="0"/>
        </a:p>
      </dgm:t>
    </dgm:pt>
    <dgm:pt modelId="{23552DB8-377B-4DF7-8919-D33C99FE776C}" type="parTrans" cxnId="{86AB6771-740B-464F-9818-C9E844744F10}">
      <dgm:prSet/>
      <dgm:spPr/>
      <dgm:t>
        <a:bodyPr/>
        <a:lstStyle/>
        <a:p>
          <a:endParaRPr lang="pl-PL"/>
        </a:p>
      </dgm:t>
    </dgm:pt>
    <dgm:pt modelId="{E7F78A7E-33A6-471E-AC5D-B559C58DB364}" type="sibTrans" cxnId="{86AB6771-740B-464F-9818-C9E844744F10}">
      <dgm:prSet/>
      <dgm:spPr/>
      <dgm:t>
        <a:bodyPr/>
        <a:lstStyle/>
        <a:p>
          <a:endParaRPr lang="pl-PL"/>
        </a:p>
      </dgm:t>
    </dgm:pt>
    <dgm:pt modelId="{322DABB7-5B6B-4B20-980A-D6B0F72E8949}">
      <dgm:prSet custT="1"/>
      <dgm:spPr>
        <a:solidFill>
          <a:srgbClr val="FF0000"/>
        </a:solidFill>
      </dgm:spPr>
      <dgm:t>
        <a:bodyPr/>
        <a:lstStyle/>
        <a:p>
          <a:r>
            <a:rPr lang="pl-PL" sz="2400" smtClean="0"/>
            <a:t>Ekonomiczne</a:t>
          </a:r>
          <a:endParaRPr lang="pl-PL" sz="2400" dirty="0"/>
        </a:p>
      </dgm:t>
    </dgm:pt>
    <dgm:pt modelId="{FC723754-F873-4B5D-A926-9709FB937BA3}" type="parTrans" cxnId="{42126DEC-1EB6-4C7C-A328-745A4F2646D7}">
      <dgm:prSet/>
      <dgm:spPr/>
      <dgm:t>
        <a:bodyPr/>
        <a:lstStyle/>
        <a:p>
          <a:endParaRPr lang="pl-PL"/>
        </a:p>
      </dgm:t>
    </dgm:pt>
    <dgm:pt modelId="{79B8B953-9262-43F2-A91B-4D938D83D933}" type="sibTrans" cxnId="{42126DEC-1EB6-4C7C-A328-745A4F2646D7}">
      <dgm:prSet/>
      <dgm:spPr/>
      <dgm:t>
        <a:bodyPr/>
        <a:lstStyle/>
        <a:p>
          <a:endParaRPr lang="pl-PL"/>
        </a:p>
      </dgm:t>
    </dgm:pt>
    <dgm:pt modelId="{30430CE8-5E0D-4E7E-869A-1B4F58F7B5F5}">
      <dgm:prSet custT="1"/>
      <dgm:spPr>
        <a:solidFill>
          <a:schemeClr val="accent4">
            <a:lumMod val="60000"/>
            <a:lumOff val="40000"/>
          </a:schemeClr>
        </a:solidFill>
      </dgm:spPr>
      <dgm:t>
        <a:bodyPr/>
        <a:lstStyle/>
        <a:p>
          <a:r>
            <a:rPr lang="pl-PL" sz="2400" dirty="0" smtClean="0"/>
            <a:t>Przyrodniczo - środowiskowe</a:t>
          </a:r>
          <a:endParaRPr lang="pl-PL" sz="2400" dirty="0"/>
        </a:p>
      </dgm:t>
    </dgm:pt>
    <dgm:pt modelId="{16EF51DF-0E8F-4D55-888D-F37A460BF5B5}" type="parTrans" cxnId="{6AAA4FBA-1A4D-4749-8F3D-CA0009C3F8CB}">
      <dgm:prSet/>
      <dgm:spPr/>
      <dgm:t>
        <a:bodyPr/>
        <a:lstStyle/>
        <a:p>
          <a:endParaRPr lang="pl-PL"/>
        </a:p>
      </dgm:t>
    </dgm:pt>
    <dgm:pt modelId="{27559177-77AF-4E67-AF92-CF042D218472}" type="sibTrans" cxnId="{6AAA4FBA-1A4D-4749-8F3D-CA0009C3F8CB}">
      <dgm:prSet/>
      <dgm:spPr/>
      <dgm:t>
        <a:bodyPr/>
        <a:lstStyle/>
        <a:p>
          <a:endParaRPr lang="pl-PL"/>
        </a:p>
      </dgm:t>
    </dgm:pt>
    <dgm:pt modelId="{4F5A9820-9BB1-41E3-90BD-EB3F0E5D50DF}" type="pres">
      <dgm:prSet presAssocID="{79C83CEF-57F3-450A-AA54-DB7BA0D6F575}" presName="Name0" presStyleCnt="0">
        <dgm:presLayoutVars>
          <dgm:chPref val="1"/>
          <dgm:dir/>
          <dgm:animOne val="branch"/>
          <dgm:animLvl val="lvl"/>
          <dgm:resizeHandles val="exact"/>
        </dgm:presLayoutVars>
      </dgm:prSet>
      <dgm:spPr/>
      <dgm:t>
        <a:bodyPr/>
        <a:lstStyle/>
        <a:p>
          <a:endParaRPr lang="pl-PL"/>
        </a:p>
      </dgm:t>
    </dgm:pt>
    <dgm:pt modelId="{06E81ECC-9BD3-46E7-9337-67A5D4740127}" type="pres">
      <dgm:prSet presAssocID="{A92B4CFB-A091-467B-BAE7-4D635E92CB94}" presName="root1" presStyleCnt="0"/>
      <dgm:spPr/>
    </dgm:pt>
    <dgm:pt modelId="{D73A879D-59B8-4B2C-9982-8A78F6A97197}" type="pres">
      <dgm:prSet presAssocID="{A92B4CFB-A091-467B-BAE7-4D635E92CB94}" presName="LevelOneTextNode" presStyleLbl="node0" presStyleIdx="0" presStyleCnt="1" custLinFactX="-100000" custLinFactNeighborX="-100364" custLinFactNeighborY="723">
        <dgm:presLayoutVars>
          <dgm:chPref val="3"/>
        </dgm:presLayoutVars>
      </dgm:prSet>
      <dgm:spPr/>
      <dgm:t>
        <a:bodyPr/>
        <a:lstStyle/>
        <a:p>
          <a:endParaRPr lang="pl-PL"/>
        </a:p>
      </dgm:t>
    </dgm:pt>
    <dgm:pt modelId="{3046437E-2C3D-4C86-89F0-DC5CBF52CBAE}" type="pres">
      <dgm:prSet presAssocID="{A92B4CFB-A091-467B-BAE7-4D635E92CB94}" presName="level2hierChild" presStyleCnt="0"/>
      <dgm:spPr/>
    </dgm:pt>
    <dgm:pt modelId="{4C68B85D-CB15-4C8E-92D7-48880EC73DD6}" type="pres">
      <dgm:prSet presAssocID="{6F2D9257-75E3-47CE-AACD-D63C2E5B68E8}" presName="conn2-1" presStyleLbl="parChTrans1D2" presStyleIdx="0" presStyleCnt="5"/>
      <dgm:spPr/>
      <dgm:t>
        <a:bodyPr/>
        <a:lstStyle/>
        <a:p>
          <a:endParaRPr lang="pl-PL"/>
        </a:p>
      </dgm:t>
    </dgm:pt>
    <dgm:pt modelId="{7A43E145-00CA-429C-B398-77C09FC48385}" type="pres">
      <dgm:prSet presAssocID="{6F2D9257-75E3-47CE-AACD-D63C2E5B68E8}" presName="connTx" presStyleLbl="parChTrans1D2" presStyleIdx="0" presStyleCnt="5"/>
      <dgm:spPr/>
      <dgm:t>
        <a:bodyPr/>
        <a:lstStyle/>
        <a:p>
          <a:endParaRPr lang="pl-PL"/>
        </a:p>
      </dgm:t>
    </dgm:pt>
    <dgm:pt modelId="{0CB03142-8E7F-40DF-AEF8-FE7CC1C57C5F}" type="pres">
      <dgm:prSet presAssocID="{29829065-3364-43B1-9E85-DEA85B40404A}" presName="root2" presStyleCnt="0"/>
      <dgm:spPr/>
    </dgm:pt>
    <dgm:pt modelId="{7FA56694-4457-41BB-B8F8-B9DA675EFC31}" type="pres">
      <dgm:prSet presAssocID="{29829065-3364-43B1-9E85-DEA85B40404A}" presName="LevelTwoTextNode" presStyleLbl="node2" presStyleIdx="0" presStyleCnt="5" custLinFactY="100000" custLinFactNeighborX="-41533" custLinFactNeighborY="162179">
        <dgm:presLayoutVars>
          <dgm:chPref val="3"/>
        </dgm:presLayoutVars>
      </dgm:prSet>
      <dgm:spPr/>
      <dgm:t>
        <a:bodyPr/>
        <a:lstStyle/>
        <a:p>
          <a:endParaRPr lang="pl-PL"/>
        </a:p>
      </dgm:t>
    </dgm:pt>
    <dgm:pt modelId="{49E8EC8C-2EAC-47F6-A205-1C416F6F6D17}" type="pres">
      <dgm:prSet presAssocID="{29829065-3364-43B1-9E85-DEA85B40404A}" presName="level3hierChild" presStyleCnt="0"/>
      <dgm:spPr/>
    </dgm:pt>
    <dgm:pt modelId="{01D4C288-3BC0-4CE3-A862-78647E756256}" type="pres">
      <dgm:prSet presAssocID="{FC723754-F873-4B5D-A926-9709FB937BA3}" presName="conn2-1" presStyleLbl="parChTrans1D2" presStyleIdx="1" presStyleCnt="5"/>
      <dgm:spPr/>
      <dgm:t>
        <a:bodyPr/>
        <a:lstStyle/>
        <a:p>
          <a:endParaRPr lang="pl-PL"/>
        </a:p>
      </dgm:t>
    </dgm:pt>
    <dgm:pt modelId="{9235E269-FDD8-437B-B2B5-524D5714E7E4}" type="pres">
      <dgm:prSet presAssocID="{FC723754-F873-4B5D-A926-9709FB937BA3}" presName="connTx" presStyleLbl="parChTrans1D2" presStyleIdx="1" presStyleCnt="5"/>
      <dgm:spPr/>
      <dgm:t>
        <a:bodyPr/>
        <a:lstStyle/>
        <a:p>
          <a:endParaRPr lang="pl-PL"/>
        </a:p>
      </dgm:t>
    </dgm:pt>
    <dgm:pt modelId="{1DEEDA82-20FE-4C63-9FE4-695168FD8119}" type="pres">
      <dgm:prSet presAssocID="{322DABB7-5B6B-4B20-980A-D6B0F72E8949}" presName="root2" presStyleCnt="0"/>
      <dgm:spPr/>
    </dgm:pt>
    <dgm:pt modelId="{3E96E1C2-3F5E-4891-9C6E-BCDA31507A15}" type="pres">
      <dgm:prSet presAssocID="{322DABB7-5B6B-4B20-980A-D6B0F72E8949}" presName="LevelTwoTextNode" presStyleLbl="node2" presStyleIdx="1" presStyleCnt="5" custLinFactY="100000" custLinFactNeighborX="-41533" custLinFactNeighborY="160252">
        <dgm:presLayoutVars>
          <dgm:chPref val="3"/>
        </dgm:presLayoutVars>
      </dgm:prSet>
      <dgm:spPr/>
      <dgm:t>
        <a:bodyPr/>
        <a:lstStyle/>
        <a:p>
          <a:endParaRPr lang="pl-PL"/>
        </a:p>
      </dgm:t>
    </dgm:pt>
    <dgm:pt modelId="{82A1611B-50B1-490A-A675-A3ED656F6241}" type="pres">
      <dgm:prSet presAssocID="{322DABB7-5B6B-4B20-980A-D6B0F72E8949}" presName="level3hierChild" presStyleCnt="0"/>
      <dgm:spPr/>
    </dgm:pt>
    <dgm:pt modelId="{D5E3F3A5-8F0D-487F-A685-FDA361688CF4}" type="pres">
      <dgm:prSet presAssocID="{F68F23EC-F0E1-434C-B78D-E8CAB3428543}" presName="conn2-1" presStyleLbl="parChTrans1D2" presStyleIdx="2" presStyleCnt="5"/>
      <dgm:spPr/>
      <dgm:t>
        <a:bodyPr/>
        <a:lstStyle/>
        <a:p>
          <a:endParaRPr lang="pl-PL"/>
        </a:p>
      </dgm:t>
    </dgm:pt>
    <dgm:pt modelId="{30369D7F-40FB-4C4D-A183-31D244B2C0A2}" type="pres">
      <dgm:prSet presAssocID="{F68F23EC-F0E1-434C-B78D-E8CAB3428543}" presName="connTx" presStyleLbl="parChTrans1D2" presStyleIdx="2" presStyleCnt="5"/>
      <dgm:spPr/>
      <dgm:t>
        <a:bodyPr/>
        <a:lstStyle/>
        <a:p>
          <a:endParaRPr lang="pl-PL"/>
        </a:p>
      </dgm:t>
    </dgm:pt>
    <dgm:pt modelId="{0EAD357E-A8D2-43A4-B3AE-D869DD9A0406}" type="pres">
      <dgm:prSet presAssocID="{97268D0A-4D16-47DC-A77A-F8D2DD340CBE}" presName="root2" presStyleCnt="0"/>
      <dgm:spPr/>
    </dgm:pt>
    <dgm:pt modelId="{73871B35-A593-4F87-88DB-81C06258C8A3}" type="pres">
      <dgm:prSet presAssocID="{97268D0A-4D16-47DC-A77A-F8D2DD340CBE}" presName="LevelTwoTextNode" presStyleLbl="node2" presStyleIdx="2" presStyleCnt="5" custLinFactY="-100000" custLinFactNeighborX="-41533" custLinFactNeighborY="-125761">
        <dgm:presLayoutVars>
          <dgm:chPref val="3"/>
        </dgm:presLayoutVars>
      </dgm:prSet>
      <dgm:spPr/>
      <dgm:t>
        <a:bodyPr/>
        <a:lstStyle/>
        <a:p>
          <a:endParaRPr lang="pl-PL"/>
        </a:p>
      </dgm:t>
    </dgm:pt>
    <dgm:pt modelId="{51876493-605C-41FF-9803-6370B5650D3E}" type="pres">
      <dgm:prSet presAssocID="{97268D0A-4D16-47DC-A77A-F8D2DD340CBE}" presName="level3hierChild" presStyleCnt="0"/>
      <dgm:spPr/>
    </dgm:pt>
    <dgm:pt modelId="{30A241F6-CE3D-4E82-B1A8-13A052DA330D}" type="pres">
      <dgm:prSet presAssocID="{23552DB8-377B-4DF7-8919-D33C99FE776C}" presName="conn2-1" presStyleLbl="parChTrans1D2" presStyleIdx="3" presStyleCnt="5"/>
      <dgm:spPr/>
      <dgm:t>
        <a:bodyPr/>
        <a:lstStyle/>
        <a:p>
          <a:endParaRPr lang="pl-PL"/>
        </a:p>
      </dgm:t>
    </dgm:pt>
    <dgm:pt modelId="{910CBE73-5356-47A9-A797-ABB517397079}" type="pres">
      <dgm:prSet presAssocID="{23552DB8-377B-4DF7-8919-D33C99FE776C}" presName="connTx" presStyleLbl="parChTrans1D2" presStyleIdx="3" presStyleCnt="5"/>
      <dgm:spPr/>
      <dgm:t>
        <a:bodyPr/>
        <a:lstStyle/>
        <a:p>
          <a:endParaRPr lang="pl-PL"/>
        </a:p>
      </dgm:t>
    </dgm:pt>
    <dgm:pt modelId="{B948F63B-FB13-489A-A7AB-D8D7B5F3FC0A}" type="pres">
      <dgm:prSet presAssocID="{C07BB023-9AFF-4643-B1EA-8100E59C183F}" presName="root2" presStyleCnt="0"/>
      <dgm:spPr/>
    </dgm:pt>
    <dgm:pt modelId="{AE593233-4A4B-40A3-92C1-281C719DECB5}" type="pres">
      <dgm:prSet presAssocID="{C07BB023-9AFF-4643-B1EA-8100E59C183F}" presName="LevelTwoTextNode" presStyleLbl="node2" presStyleIdx="3" presStyleCnt="5" custLinFactY="-100000" custLinFactNeighborX="-41533" custLinFactNeighborY="-135893">
        <dgm:presLayoutVars>
          <dgm:chPref val="3"/>
        </dgm:presLayoutVars>
      </dgm:prSet>
      <dgm:spPr/>
      <dgm:t>
        <a:bodyPr/>
        <a:lstStyle/>
        <a:p>
          <a:endParaRPr lang="pl-PL"/>
        </a:p>
      </dgm:t>
    </dgm:pt>
    <dgm:pt modelId="{101036A4-A9AF-4B83-A7B3-7B8179A6F375}" type="pres">
      <dgm:prSet presAssocID="{C07BB023-9AFF-4643-B1EA-8100E59C183F}" presName="level3hierChild" presStyleCnt="0"/>
      <dgm:spPr/>
    </dgm:pt>
    <dgm:pt modelId="{E6B22A60-6890-4169-8A5B-51737442607C}" type="pres">
      <dgm:prSet presAssocID="{16EF51DF-0E8F-4D55-888D-F37A460BF5B5}" presName="conn2-1" presStyleLbl="parChTrans1D2" presStyleIdx="4" presStyleCnt="5"/>
      <dgm:spPr/>
      <dgm:t>
        <a:bodyPr/>
        <a:lstStyle/>
        <a:p>
          <a:endParaRPr lang="pl-PL"/>
        </a:p>
      </dgm:t>
    </dgm:pt>
    <dgm:pt modelId="{E72D2605-4182-4F14-AEB6-7E2F6BEDFDCC}" type="pres">
      <dgm:prSet presAssocID="{16EF51DF-0E8F-4D55-888D-F37A460BF5B5}" presName="connTx" presStyleLbl="parChTrans1D2" presStyleIdx="4" presStyleCnt="5"/>
      <dgm:spPr/>
      <dgm:t>
        <a:bodyPr/>
        <a:lstStyle/>
        <a:p>
          <a:endParaRPr lang="pl-PL"/>
        </a:p>
      </dgm:t>
    </dgm:pt>
    <dgm:pt modelId="{AB393955-1772-476A-9BE5-C570B81143B3}" type="pres">
      <dgm:prSet presAssocID="{30430CE8-5E0D-4E7E-869A-1B4F58F7B5F5}" presName="root2" presStyleCnt="0"/>
      <dgm:spPr/>
    </dgm:pt>
    <dgm:pt modelId="{BE9457C3-58FD-4672-9108-01E06DA70988}" type="pres">
      <dgm:prSet presAssocID="{30430CE8-5E0D-4E7E-869A-1B4F58F7B5F5}" presName="LevelTwoTextNode" presStyleLbl="node2" presStyleIdx="4" presStyleCnt="5" custLinFactNeighborX="-41533" custLinFactNeighborY="375">
        <dgm:presLayoutVars>
          <dgm:chPref val="3"/>
        </dgm:presLayoutVars>
      </dgm:prSet>
      <dgm:spPr/>
      <dgm:t>
        <a:bodyPr/>
        <a:lstStyle/>
        <a:p>
          <a:endParaRPr lang="pl-PL"/>
        </a:p>
      </dgm:t>
    </dgm:pt>
    <dgm:pt modelId="{A6BF9212-6741-49F1-8D08-D12DDB597351}" type="pres">
      <dgm:prSet presAssocID="{30430CE8-5E0D-4E7E-869A-1B4F58F7B5F5}" presName="level3hierChild" presStyleCnt="0"/>
      <dgm:spPr/>
    </dgm:pt>
  </dgm:ptLst>
  <dgm:cxnLst>
    <dgm:cxn modelId="{A85A23C5-3C7E-47E2-8953-CB2FA0452CB9}" type="presOf" srcId="{79C83CEF-57F3-450A-AA54-DB7BA0D6F575}" destId="{4F5A9820-9BB1-41E3-90BD-EB3F0E5D50DF}" srcOrd="0" destOrd="0" presId="urn:microsoft.com/office/officeart/2008/layout/HorizontalMultiLevelHierarchy"/>
    <dgm:cxn modelId="{42126DEC-1EB6-4C7C-A328-745A4F2646D7}" srcId="{A92B4CFB-A091-467B-BAE7-4D635E92CB94}" destId="{322DABB7-5B6B-4B20-980A-D6B0F72E8949}" srcOrd="1" destOrd="0" parTransId="{FC723754-F873-4B5D-A926-9709FB937BA3}" sibTransId="{79B8B953-9262-43F2-A91B-4D938D83D933}"/>
    <dgm:cxn modelId="{1E954E48-2DCD-4BF9-9698-C5B5F08E4C1E}" type="presOf" srcId="{FC723754-F873-4B5D-A926-9709FB937BA3}" destId="{9235E269-FDD8-437B-B2B5-524D5714E7E4}" srcOrd="1" destOrd="0" presId="urn:microsoft.com/office/officeart/2008/layout/HorizontalMultiLevelHierarchy"/>
    <dgm:cxn modelId="{48E2A9F3-B50E-4DB9-AB39-01ED094DCEB7}" type="presOf" srcId="{29829065-3364-43B1-9E85-DEA85B40404A}" destId="{7FA56694-4457-41BB-B8F8-B9DA675EFC31}" srcOrd="0" destOrd="0" presId="urn:microsoft.com/office/officeart/2008/layout/HorizontalMultiLevelHierarchy"/>
    <dgm:cxn modelId="{6AAA4FBA-1A4D-4749-8F3D-CA0009C3F8CB}" srcId="{A92B4CFB-A091-467B-BAE7-4D635E92CB94}" destId="{30430CE8-5E0D-4E7E-869A-1B4F58F7B5F5}" srcOrd="4" destOrd="0" parTransId="{16EF51DF-0E8F-4D55-888D-F37A460BF5B5}" sibTransId="{27559177-77AF-4E67-AF92-CF042D218472}"/>
    <dgm:cxn modelId="{5A32C060-7061-4088-95A0-4D59589813AC}" type="presOf" srcId="{23552DB8-377B-4DF7-8919-D33C99FE776C}" destId="{910CBE73-5356-47A9-A797-ABB517397079}" srcOrd="1" destOrd="0" presId="urn:microsoft.com/office/officeart/2008/layout/HorizontalMultiLevelHierarchy"/>
    <dgm:cxn modelId="{971AE296-7ADB-441B-8404-52DAF213B78F}" type="presOf" srcId="{6F2D9257-75E3-47CE-AACD-D63C2E5B68E8}" destId="{4C68B85D-CB15-4C8E-92D7-48880EC73DD6}" srcOrd="0" destOrd="0" presId="urn:microsoft.com/office/officeart/2008/layout/HorizontalMultiLevelHierarchy"/>
    <dgm:cxn modelId="{B8C7E783-745F-4E4A-8E89-0874A7F33923}" type="presOf" srcId="{30430CE8-5E0D-4E7E-869A-1B4F58F7B5F5}" destId="{BE9457C3-58FD-4672-9108-01E06DA70988}" srcOrd="0" destOrd="0" presId="urn:microsoft.com/office/officeart/2008/layout/HorizontalMultiLevelHierarchy"/>
    <dgm:cxn modelId="{971C0E69-0827-4F48-957A-998015813C1D}" srcId="{A92B4CFB-A091-467B-BAE7-4D635E92CB94}" destId="{97268D0A-4D16-47DC-A77A-F8D2DD340CBE}" srcOrd="2" destOrd="0" parTransId="{F68F23EC-F0E1-434C-B78D-E8CAB3428543}" sibTransId="{7C402594-D347-4D3E-B9E7-B18B64BAFE33}"/>
    <dgm:cxn modelId="{0A3F31D6-9617-4162-A9DF-0934B6B9634C}" type="presOf" srcId="{F68F23EC-F0E1-434C-B78D-E8CAB3428543}" destId="{30369D7F-40FB-4C4D-A183-31D244B2C0A2}" srcOrd="1" destOrd="0" presId="urn:microsoft.com/office/officeart/2008/layout/HorizontalMultiLevelHierarchy"/>
    <dgm:cxn modelId="{C68DBCD8-7A1A-4037-9A49-9E649BD56D4E}" srcId="{79C83CEF-57F3-450A-AA54-DB7BA0D6F575}" destId="{A92B4CFB-A091-467B-BAE7-4D635E92CB94}" srcOrd="0" destOrd="0" parTransId="{87F301B6-7C46-47EA-AD1C-CC2A9AF37E30}" sibTransId="{ED5E42FD-D23E-4C92-9861-C7D761055BDC}"/>
    <dgm:cxn modelId="{A18F6B5A-D1E9-4C08-B042-9E8EDF329E79}" type="presOf" srcId="{FC723754-F873-4B5D-A926-9709FB937BA3}" destId="{01D4C288-3BC0-4CE3-A862-78647E756256}" srcOrd="0" destOrd="0" presId="urn:microsoft.com/office/officeart/2008/layout/HorizontalMultiLevelHierarchy"/>
    <dgm:cxn modelId="{E345A0F1-C962-4A6A-9FB7-8CCB6EA03B03}" type="presOf" srcId="{16EF51DF-0E8F-4D55-888D-F37A460BF5B5}" destId="{E6B22A60-6890-4169-8A5B-51737442607C}" srcOrd="0" destOrd="0" presId="urn:microsoft.com/office/officeart/2008/layout/HorizontalMultiLevelHierarchy"/>
    <dgm:cxn modelId="{86AB6771-740B-464F-9818-C9E844744F10}" srcId="{A92B4CFB-A091-467B-BAE7-4D635E92CB94}" destId="{C07BB023-9AFF-4643-B1EA-8100E59C183F}" srcOrd="3" destOrd="0" parTransId="{23552DB8-377B-4DF7-8919-D33C99FE776C}" sibTransId="{E7F78A7E-33A6-471E-AC5D-B559C58DB364}"/>
    <dgm:cxn modelId="{144FDEB4-2981-4F49-9DEC-12673055BFDA}" type="presOf" srcId="{F68F23EC-F0E1-434C-B78D-E8CAB3428543}" destId="{D5E3F3A5-8F0D-487F-A685-FDA361688CF4}" srcOrd="0" destOrd="0" presId="urn:microsoft.com/office/officeart/2008/layout/HorizontalMultiLevelHierarchy"/>
    <dgm:cxn modelId="{286EDAA6-F521-4CEA-A850-C89A8F779C45}" type="presOf" srcId="{322DABB7-5B6B-4B20-980A-D6B0F72E8949}" destId="{3E96E1C2-3F5E-4891-9C6E-BCDA31507A15}" srcOrd="0" destOrd="0" presId="urn:microsoft.com/office/officeart/2008/layout/HorizontalMultiLevelHierarchy"/>
    <dgm:cxn modelId="{8996771A-EC29-4F1A-AEE9-081EB7F4534C}" type="presOf" srcId="{C07BB023-9AFF-4643-B1EA-8100E59C183F}" destId="{AE593233-4A4B-40A3-92C1-281C719DECB5}" srcOrd="0" destOrd="0" presId="urn:microsoft.com/office/officeart/2008/layout/HorizontalMultiLevelHierarchy"/>
    <dgm:cxn modelId="{AD97C918-9EA3-423D-94FB-5AE178A2F9E7}" srcId="{A92B4CFB-A091-467B-BAE7-4D635E92CB94}" destId="{29829065-3364-43B1-9E85-DEA85B40404A}" srcOrd="0" destOrd="0" parTransId="{6F2D9257-75E3-47CE-AACD-D63C2E5B68E8}" sibTransId="{BA4ABD0E-EA64-4ACA-A5C1-C57610AF5F39}"/>
    <dgm:cxn modelId="{FDDDAB9D-8B63-4B3C-8D44-AD61F84B88AA}" type="presOf" srcId="{97268D0A-4D16-47DC-A77A-F8D2DD340CBE}" destId="{73871B35-A593-4F87-88DB-81C06258C8A3}" srcOrd="0" destOrd="0" presId="urn:microsoft.com/office/officeart/2008/layout/HorizontalMultiLevelHierarchy"/>
    <dgm:cxn modelId="{6CB173B1-D3E0-48FA-8EC5-4F786A030E23}" type="presOf" srcId="{6F2D9257-75E3-47CE-AACD-D63C2E5B68E8}" destId="{7A43E145-00CA-429C-B398-77C09FC48385}" srcOrd="1" destOrd="0" presId="urn:microsoft.com/office/officeart/2008/layout/HorizontalMultiLevelHierarchy"/>
    <dgm:cxn modelId="{69EF41BD-2311-41A7-9F2E-8305952EA720}" type="presOf" srcId="{16EF51DF-0E8F-4D55-888D-F37A460BF5B5}" destId="{E72D2605-4182-4F14-AEB6-7E2F6BEDFDCC}" srcOrd="1" destOrd="0" presId="urn:microsoft.com/office/officeart/2008/layout/HorizontalMultiLevelHierarchy"/>
    <dgm:cxn modelId="{7A61FDCF-C4AC-49C0-871B-8DDA87E3CF83}" type="presOf" srcId="{A92B4CFB-A091-467B-BAE7-4D635E92CB94}" destId="{D73A879D-59B8-4B2C-9982-8A78F6A97197}" srcOrd="0" destOrd="0" presId="urn:microsoft.com/office/officeart/2008/layout/HorizontalMultiLevelHierarchy"/>
    <dgm:cxn modelId="{E2B0AE25-5758-488B-A814-9DB95EEC7F65}" type="presOf" srcId="{23552DB8-377B-4DF7-8919-D33C99FE776C}" destId="{30A241F6-CE3D-4E82-B1A8-13A052DA330D}" srcOrd="0" destOrd="0" presId="urn:microsoft.com/office/officeart/2008/layout/HorizontalMultiLevelHierarchy"/>
    <dgm:cxn modelId="{88591ED9-D14A-4FDC-897B-C8110D1B5919}" type="presParOf" srcId="{4F5A9820-9BB1-41E3-90BD-EB3F0E5D50DF}" destId="{06E81ECC-9BD3-46E7-9337-67A5D4740127}" srcOrd="0" destOrd="0" presId="urn:microsoft.com/office/officeart/2008/layout/HorizontalMultiLevelHierarchy"/>
    <dgm:cxn modelId="{3C2550EB-FE38-4640-B18E-933F9676DED8}" type="presParOf" srcId="{06E81ECC-9BD3-46E7-9337-67A5D4740127}" destId="{D73A879D-59B8-4B2C-9982-8A78F6A97197}" srcOrd="0" destOrd="0" presId="urn:microsoft.com/office/officeart/2008/layout/HorizontalMultiLevelHierarchy"/>
    <dgm:cxn modelId="{D8665B38-33D6-48A5-B62B-88E5EBA4A935}" type="presParOf" srcId="{06E81ECC-9BD3-46E7-9337-67A5D4740127}" destId="{3046437E-2C3D-4C86-89F0-DC5CBF52CBAE}" srcOrd="1" destOrd="0" presId="urn:microsoft.com/office/officeart/2008/layout/HorizontalMultiLevelHierarchy"/>
    <dgm:cxn modelId="{01FCB355-2756-40D4-9A6D-94AADCDFDD46}" type="presParOf" srcId="{3046437E-2C3D-4C86-89F0-DC5CBF52CBAE}" destId="{4C68B85D-CB15-4C8E-92D7-48880EC73DD6}" srcOrd="0" destOrd="0" presId="urn:microsoft.com/office/officeart/2008/layout/HorizontalMultiLevelHierarchy"/>
    <dgm:cxn modelId="{EDD2699C-2284-408E-9235-E459C3275F9A}" type="presParOf" srcId="{4C68B85D-CB15-4C8E-92D7-48880EC73DD6}" destId="{7A43E145-00CA-429C-B398-77C09FC48385}" srcOrd="0" destOrd="0" presId="urn:microsoft.com/office/officeart/2008/layout/HorizontalMultiLevelHierarchy"/>
    <dgm:cxn modelId="{7DC5D262-EC78-494D-B3A5-FB29DD714622}" type="presParOf" srcId="{3046437E-2C3D-4C86-89F0-DC5CBF52CBAE}" destId="{0CB03142-8E7F-40DF-AEF8-FE7CC1C57C5F}" srcOrd="1" destOrd="0" presId="urn:microsoft.com/office/officeart/2008/layout/HorizontalMultiLevelHierarchy"/>
    <dgm:cxn modelId="{F1A93B3D-D770-480F-8FFA-E5BB60CF6689}" type="presParOf" srcId="{0CB03142-8E7F-40DF-AEF8-FE7CC1C57C5F}" destId="{7FA56694-4457-41BB-B8F8-B9DA675EFC31}" srcOrd="0" destOrd="0" presId="urn:microsoft.com/office/officeart/2008/layout/HorizontalMultiLevelHierarchy"/>
    <dgm:cxn modelId="{6387D8D0-B38F-4019-A795-DE7151DA9A14}" type="presParOf" srcId="{0CB03142-8E7F-40DF-AEF8-FE7CC1C57C5F}" destId="{49E8EC8C-2EAC-47F6-A205-1C416F6F6D17}" srcOrd="1" destOrd="0" presId="urn:microsoft.com/office/officeart/2008/layout/HorizontalMultiLevelHierarchy"/>
    <dgm:cxn modelId="{8B1B89DE-56C8-41ED-8E18-EF016B0A0A81}" type="presParOf" srcId="{3046437E-2C3D-4C86-89F0-DC5CBF52CBAE}" destId="{01D4C288-3BC0-4CE3-A862-78647E756256}" srcOrd="2" destOrd="0" presId="urn:microsoft.com/office/officeart/2008/layout/HorizontalMultiLevelHierarchy"/>
    <dgm:cxn modelId="{4F651948-1064-4313-880E-94627CE91A50}" type="presParOf" srcId="{01D4C288-3BC0-4CE3-A862-78647E756256}" destId="{9235E269-FDD8-437B-B2B5-524D5714E7E4}" srcOrd="0" destOrd="0" presId="urn:microsoft.com/office/officeart/2008/layout/HorizontalMultiLevelHierarchy"/>
    <dgm:cxn modelId="{C5BABD89-D8F1-4D3E-9216-7231C9201EDA}" type="presParOf" srcId="{3046437E-2C3D-4C86-89F0-DC5CBF52CBAE}" destId="{1DEEDA82-20FE-4C63-9FE4-695168FD8119}" srcOrd="3" destOrd="0" presId="urn:microsoft.com/office/officeart/2008/layout/HorizontalMultiLevelHierarchy"/>
    <dgm:cxn modelId="{6CB569A5-9A2C-426C-B59B-ED98DC0AFAAD}" type="presParOf" srcId="{1DEEDA82-20FE-4C63-9FE4-695168FD8119}" destId="{3E96E1C2-3F5E-4891-9C6E-BCDA31507A15}" srcOrd="0" destOrd="0" presId="urn:microsoft.com/office/officeart/2008/layout/HorizontalMultiLevelHierarchy"/>
    <dgm:cxn modelId="{4758F47D-2B34-4C56-8483-D00377EF6C2D}" type="presParOf" srcId="{1DEEDA82-20FE-4C63-9FE4-695168FD8119}" destId="{82A1611B-50B1-490A-A675-A3ED656F6241}" srcOrd="1" destOrd="0" presId="urn:microsoft.com/office/officeart/2008/layout/HorizontalMultiLevelHierarchy"/>
    <dgm:cxn modelId="{F0A777D7-9F87-413F-9BBB-75E83A418356}" type="presParOf" srcId="{3046437E-2C3D-4C86-89F0-DC5CBF52CBAE}" destId="{D5E3F3A5-8F0D-487F-A685-FDA361688CF4}" srcOrd="4" destOrd="0" presId="urn:microsoft.com/office/officeart/2008/layout/HorizontalMultiLevelHierarchy"/>
    <dgm:cxn modelId="{FF65F007-192D-49DB-85B6-2691C8D003CC}" type="presParOf" srcId="{D5E3F3A5-8F0D-487F-A685-FDA361688CF4}" destId="{30369D7F-40FB-4C4D-A183-31D244B2C0A2}" srcOrd="0" destOrd="0" presId="urn:microsoft.com/office/officeart/2008/layout/HorizontalMultiLevelHierarchy"/>
    <dgm:cxn modelId="{F8D186B8-ECFD-4286-A8FD-65F46FDF7B57}" type="presParOf" srcId="{3046437E-2C3D-4C86-89F0-DC5CBF52CBAE}" destId="{0EAD357E-A8D2-43A4-B3AE-D869DD9A0406}" srcOrd="5" destOrd="0" presId="urn:microsoft.com/office/officeart/2008/layout/HorizontalMultiLevelHierarchy"/>
    <dgm:cxn modelId="{3F517C36-2CCE-4A41-AD65-5F333AC43020}" type="presParOf" srcId="{0EAD357E-A8D2-43A4-B3AE-D869DD9A0406}" destId="{73871B35-A593-4F87-88DB-81C06258C8A3}" srcOrd="0" destOrd="0" presId="urn:microsoft.com/office/officeart/2008/layout/HorizontalMultiLevelHierarchy"/>
    <dgm:cxn modelId="{47552462-A252-476C-9E8B-4BDCED222AB1}" type="presParOf" srcId="{0EAD357E-A8D2-43A4-B3AE-D869DD9A0406}" destId="{51876493-605C-41FF-9803-6370B5650D3E}" srcOrd="1" destOrd="0" presId="urn:microsoft.com/office/officeart/2008/layout/HorizontalMultiLevelHierarchy"/>
    <dgm:cxn modelId="{1A814E1F-CC5E-4A4D-A6DF-3F2B1B445316}" type="presParOf" srcId="{3046437E-2C3D-4C86-89F0-DC5CBF52CBAE}" destId="{30A241F6-CE3D-4E82-B1A8-13A052DA330D}" srcOrd="6" destOrd="0" presId="urn:microsoft.com/office/officeart/2008/layout/HorizontalMultiLevelHierarchy"/>
    <dgm:cxn modelId="{C53A9A1E-8A50-4585-BB38-2EF173EC1C23}" type="presParOf" srcId="{30A241F6-CE3D-4E82-B1A8-13A052DA330D}" destId="{910CBE73-5356-47A9-A797-ABB517397079}" srcOrd="0" destOrd="0" presId="urn:microsoft.com/office/officeart/2008/layout/HorizontalMultiLevelHierarchy"/>
    <dgm:cxn modelId="{2B742636-4418-4E92-9C9E-1FD596AD97C0}" type="presParOf" srcId="{3046437E-2C3D-4C86-89F0-DC5CBF52CBAE}" destId="{B948F63B-FB13-489A-A7AB-D8D7B5F3FC0A}" srcOrd="7" destOrd="0" presId="urn:microsoft.com/office/officeart/2008/layout/HorizontalMultiLevelHierarchy"/>
    <dgm:cxn modelId="{B2BA6E58-9A61-4041-912B-B0F657B22380}" type="presParOf" srcId="{B948F63B-FB13-489A-A7AB-D8D7B5F3FC0A}" destId="{AE593233-4A4B-40A3-92C1-281C719DECB5}" srcOrd="0" destOrd="0" presId="urn:microsoft.com/office/officeart/2008/layout/HorizontalMultiLevelHierarchy"/>
    <dgm:cxn modelId="{EC731BAF-CC7C-4082-AC77-D2CE588049E1}" type="presParOf" srcId="{B948F63B-FB13-489A-A7AB-D8D7B5F3FC0A}" destId="{101036A4-A9AF-4B83-A7B3-7B8179A6F375}" srcOrd="1" destOrd="0" presId="urn:microsoft.com/office/officeart/2008/layout/HorizontalMultiLevelHierarchy"/>
    <dgm:cxn modelId="{617065B0-B714-445C-8DAC-D3754F2500E0}" type="presParOf" srcId="{3046437E-2C3D-4C86-89F0-DC5CBF52CBAE}" destId="{E6B22A60-6890-4169-8A5B-51737442607C}" srcOrd="8" destOrd="0" presId="urn:microsoft.com/office/officeart/2008/layout/HorizontalMultiLevelHierarchy"/>
    <dgm:cxn modelId="{715B0F04-00E6-40F4-8A89-C77B0DA528DF}" type="presParOf" srcId="{E6B22A60-6890-4169-8A5B-51737442607C}" destId="{E72D2605-4182-4F14-AEB6-7E2F6BEDFDCC}" srcOrd="0" destOrd="0" presId="urn:microsoft.com/office/officeart/2008/layout/HorizontalMultiLevelHierarchy"/>
    <dgm:cxn modelId="{652715B4-8D45-4437-A1D6-B75B2FFA2236}" type="presParOf" srcId="{3046437E-2C3D-4C86-89F0-DC5CBF52CBAE}" destId="{AB393955-1772-476A-9BE5-C570B81143B3}" srcOrd="9" destOrd="0" presId="urn:microsoft.com/office/officeart/2008/layout/HorizontalMultiLevelHierarchy"/>
    <dgm:cxn modelId="{76ECEC02-99FF-4D27-84E2-C34CD5E4BA62}" type="presParOf" srcId="{AB393955-1772-476A-9BE5-C570B81143B3}" destId="{BE9457C3-58FD-4672-9108-01E06DA70988}" srcOrd="0" destOrd="0" presId="urn:microsoft.com/office/officeart/2008/layout/HorizontalMultiLevelHierarchy"/>
    <dgm:cxn modelId="{A2074315-E09C-4DD7-B744-8553DFFB987A}" type="presParOf" srcId="{AB393955-1772-476A-9BE5-C570B81143B3}" destId="{A6BF9212-6741-49F1-8D08-D12DDB597351}"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9A571B-815B-4D40-BBBE-8F023BFBEC4E}">
      <dsp:nvSpPr>
        <dsp:cNvPr id="0" name=""/>
        <dsp:cNvSpPr/>
      </dsp:nvSpPr>
      <dsp:spPr>
        <a:xfrm>
          <a:off x="3105" y="245"/>
          <a:ext cx="8634749" cy="1213930"/>
        </a:xfrm>
        <a:prstGeom prst="roundRect">
          <a:avLst>
            <a:gd name="adj" fmla="val 10000"/>
          </a:avLst>
        </a:prstGeom>
        <a:solidFill>
          <a:srgbClr val="FFC000">
            <a:hueOff val="0"/>
            <a:satOff val="0"/>
            <a:lumOff val="0"/>
            <a:alphaOff val="0"/>
          </a:srgbClr>
        </a:solidFill>
        <a:ln w="1270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pl-PL" sz="3200" b="1" kern="1200">
              <a:ln>
                <a:noFill/>
              </a:ln>
              <a:solidFill>
                <a:sysClr val="windowText" lastClr="000000"/>
              </a:solidFill>
              <a:latin typeface="Calibri"/>
              <a:ea typeface="+mn-ea"/>
              <a:cs typeface="+mn-cs"/>
            </a:rPr>
            <a:t>Dyrektywy Unii Europejskiej </a:t>
          </a:r>
          <a:br>
            <a:rPr lang="pl-PL" sz="3200" b="1" kern="1200">
              <a:ln>
                <a:noFill/>
              </a:ln>
              <a:solidFill>
                <a:sysClr val="windowText" lastClr="000000"/>
              </a:solidFill>
              <a:latin typeface="Calibri"/>
              <a:ea typeface="+mn-ea"/>
              <a:cs typeface="+mn-cs"/>
            </a:rPr>
          </a:br>
          <a:r>
            <a:rPr lang="pl-PL" sz="3200" b="1" kern="1200">
              <a:ln>
                <a:noFill/>
              </a:ln>
              <a:solidFill>
                <a:sysClr val="windowText" lastClr="000000"/>
              </a:solidFill>
              <a:latin typeface="Calibri"/>
              <a:ea typeface="+mn-ea"/>
              <a:cs typeface="+mn-cs"/>
            </a:rPr>
            <a:t>(np. wodna, </a:t>
          </a:r>
          <a:r>
            <a:rPr lang="pl-PL" sz="3200" b="1" kern="1200">
              <a:solidFill>
                <a:sysClr val="windowText" lastClr="000000"/>
              </a:solidFill>
              <a:latin typeface="Calibri"/>
              <a:ea typeface="+mn-ea"/>
              <a:cs typeface="+mn-cs"/>
            </a:rPr>
            <a:t>ściekowa, azotanowa</a:t>
          </a:r>
          <a:r>
            <a:rPr lang="pl-PL" sz="3200" b="1" kern="1200">
              <a:ln>
                <a:noFill/>
              </a:ln>
              <a:solidFill>
                <a:sysClr val="windowText" lastClr="000000"/>
              </a:solidFill>
              <a:latin typeface="Calibri"/>
              <a:ea typeface="+mn-ea"/>
              <a:cs typeface="+mn-cs"/>
            </a:rPr>
            <a:t>)</a:t>
          </a:r>
        </a:p>
      </dsp:txBody>
      <dsp:txXfrm>
        <a:off x="38660" y="35800"/>
        <a:ext cx="8563639" cy="1142820"/>
      </dsp:txXfrm>
    </dsp:sp>
    <dsp:sp modelId="{6729C6A0-3704-444C-A809-2FDCA6072FCA}">
      <dsp:nvSpPr>
        <dsp:cNvPr id="0" name=""/>
        <dsp:cNvSpPr/>
      </dsp:nvSpPr>
      <dsp:spPr>
        <a:xfrm>
          <a:off x="11533" y="1338694"/>
          <a:ext cx="2720294" cy="1445293"/>
        </a:xfrm>
        <a:prstGeom prst="roundRect">
          <a:avLst>
            <a:gd name="adj" fmla="val 10000"/>
          </a:avLst>
        </a:prstGeom>
        <a:solidFill>
          <a:srgbClr val="70AD47">
            <a:hueOff val="0"/>
            <a:satOff val="0"/>
            <a:lumOff val="0"/>
            <a:alphaOff val="0"/>
          </a:srgbClr>
        </a:solidFill>
        <a:ln w="1270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pl-PL" sz="2800" b="1" kern="1200" dirty="0">
              <a:ln>
                <a:noFill/>
              </a:ln>
              <a:solidFill>
                <a:sysClr val="windowText" lastClr="000000"/>
              </a:solidFill>
              <a:latin typeface="Calibri"/>
              <a:ea typeface="+mn-ea"/>
              <a:cs typeface="+mn-cs"/>
            </a:rPr>
            <a:t>Ustawa Prawo Wodne</a:t>
          </a:r>
        </a:p>
      </dsp:txBody>
      <dsp:txXfrm>
        <a:off x="53864" y="1381025"/>
        <a:ext cx="2635632" cy="1360631"/>
      </dsp:txXfrm>
    </dsp:sp>
    <dsp:sp modelId="{0C5B876E-1D39-4F35-B3C2-741FBDF895E4}">
      <dsp:nvSpPr>
        <dsp:cNvPr id="0" name=""/>
        <dsp:cNvSpPr/>
      </dsp:nvSpPr>
      <dsp:spPr>
        <a:xfrm>
          <a:off x="16838" y="2908505"/>
          <a:ext cx="2709683" cy="2707872"/>
        </a:xfrm>
        <a:prstGeom prst="roundRect">
          <a:avLst>
            <a:gd name="adj" fmla="val 10000"/>
          </a:avLst>
        </a:prstGeom>
        <a:solidFill>
          <a:srgbClr val="5B9BD5">
            <a:hueOff val="0"/>
            <a:satOff val="0"/>
            <a:lumOff val="0"/>
            <a:alphaOff val="0"/>
          </a:srgbClr>
        </a:solidFill>
        <a:ln w="1270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l-PL" sz="1600" kern="1200" dirty="0">
              <a:ln>
                <a:noFill/>
              </a:ln>
              <a:solidFill>
                <a:sysClr val="windowText" lastClr="000000"/>
              </a:solidFill>
              <a:latin typeface="Calibri"/>
              <a:ea typeface="+mn-ea"/>
              <a:cs typeface="+mn-cs"/>
            </a:rPr>
            <a:t>Rozporządzenie Ministra Środowiska z 18 listopada 2014 r. w sprawie warunków, jakie należy spełnić przy wprowadzaniu ścieków do wód.</a:t>
          </a:r>
        </a:p>
        <a:p>
          <a:pPr lvl="0" algn="ctr" defTabSz="711200">
            <a:lnSpc>
              <a:spcPct val="90000"/>
            </a:lnSpc>
            <a:spcBef>
              <a:spcPct val="0"/>
            </a:spcBef>
            <a:spcAft>
              <a:spcPct val="35000"/>
            </a:spcAft>
          </a:pPr>
          <a:r>
            <a:rPr lang="pl-PL" sz="1600" kern="1200" dirty="0" smtClean="0">
              <a:solidFill>
                <a:sysClr val="windowText" lastClr="000000"/>
              </a:solidFill>
              <a:latin typeface="Calibri"/>
              <a:ea typeface="+mn-ea"/>
              <a:cs typeface="+mn-cs"/>
            </a:rPr>
            <a:t>Rozporządzenie </a:t>
          </a:r>
          <a:r>
            <a:rPr lang="pl-PL" sz="1600" kern="1200" dirty="0">
              <a:solidFill>
                <a:sysClr val="windowText" lastClr="000000"/>
              </a:solidFill>
              <a:latin typeface="Calibri"/>
              <a:ea typeface="+mn-ea"/>
              <a:cs typeface="+mn-cs"/>
            </a:rPr>
            <a:t>Ministra Środowiska z 22 lipca 2014 r. w sprawie sposobu wyznaczania obszaru i granic aglomeracji</a:t>
          </a:r>
          <a:endParaRPr lang="pl-PL" sz="1600" kern="1200" dirty="0">
            <a:ln>
              <a:noFill/>
            </a:ln>
            <a:solidFill>
              <a:sysClr val="windowText" lastClr="000000"/>
            </a:solidFill>
            <a:latin typeface="Calibri"/>
            <a:ea typeface="+mn-ea"/>
            <a:cs typeface="+mn-cs"/>
          </a:endParaRPr>
        </a:p>
      </dsp:txBody>
      <dsp:txXfrm>
        <a:off x="96149" y="2987816"/>
        <a:ext cx="2551061" cy="2549250"/>
      </dsp:txXfrm>
    </dsp:sp>
    <dsp:sp modelId="{08E7426F-6C9D-4266-9E27-58DD0FA1CA7F}">
      <dsp:nvSpPr>
        <dsp:cNvPr id="0" name=""/>
        <dsp:cNvSpPr/>
      </dsp:nvSpPr>
      <dsp:spPr>
        <a:xfrm>
          <a:off x="2960332" y="1338694"/>
          <a:ext cx="2720294" cy="1445293"/>
        </a:xfrm>
        <a:prstGeom prst="roundRect">
          <a:avLst>
            <a:gd name="adj" fmla="val 10000"/>
          </a:avLst>
        </a:prstGeom>
        <a:solidFill>
          <a:srgbClr val="70AD47">
            <a:hueOff val="0"/>
            <a:satOff val="0"/>
            <a:lumOff val="0"/>
            <a:alphaOff val="0"/>
          </a:srgbClr>
        </a:solidFill>
        <a:ln w="1270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pl-PL" sz="2800" b="1" kern="1200">
              <a:ln>
                <a:noFill/>
              </a:ln>
              <a:solidFill>
                <a:sysClr val="windowText" lastClr="000000"/>
              </a:solidFill>
              <a:latin typeface="Calibri"/>
              <a:ea typeface="+mn-ea"/>
              <a:cs typeface="+mn-cs"/>
            </a:rPr>
            <a:t>Ustawa Prawo Budowlane</a:t>
          </a:r>
        </a:p>
      </dsp:txBody>
      <dsp:txXfrm>
        <a:off x="3002663" y="1381025"/>
        <a:ext cx="2635632" cy="1360631"/>
      </dsp:txXfrm>
    </dsp:sp>
    <dsp:sp modelId="{355F4662-7B57-47CA-8825-8208D92BBEE7}">
      <dsp:nvSpPr>
        <dsp:cNvPr id="0" name=""/>
        <dsp:cNvSpPr/>
      </dsp:nvSpPr>
      <dsp:spPr>
        <a:xfrm>
          <a:off x="2960332" y="2908505"/>
          <a:ext cx="2720294" cy="1445293"/>
        </a:xfrm>
        <a:prstGeom prst="roundRect">
          <a:avLst>
            <a:gd name="adj" fmla="val 10000"/>
          </a:avLst>
        </a:prstGeom>
        <a:solidFill>
          <a:srgbClr val="5B9BD5">
            <a:hueOff val="0"/>
            <a:satOff val="0"/>
            <a:lumOff val="0"/>
            <a:alphaOff val="0"/>
          </a:srgbClr>
        </a:solidFill>
        <a:ln w="1270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kern="1200">
              <a:ln>
                <a:noFill/>
              </a:ln>
              <a:solidFill>
                <a:sysClr val="windowText" lastClr="000000"/>
              </a:solidFill>
              <a:latin typeface="Calibri"/>
              <a:ea typeface="+mn-ea"/>
              <a:cs typeface="+mn-cs"/>
            </a:rPr>
            <a:t>Rozporządzenie Ministra Infrastruktury z 12 kwietnia 2002 r. w sprawie warunków technicznych, jakim powinny odpowiadać budynki i ich usytuowanie</a:t>
          </a:r>
        </a:p>
      </dsp:txBody>
      <dsp:txXfrm>
        <a:off x="3002663" y="2950836"/>
        <a:ext cx="2635632" cy="1360631"/>
      </dsp:txXfrm>
    </dsp:sp>
    <dsp:sp modelId="{EF2AF3D9-4C12-4539-A5A3-F604E6B55568}">
      <dsp:nvSpPr>
        <dsp:cNvPr id="0" name=""/>
        <dsp:cNvSpPr/>
      </dsp:nvSpPr>
      <dsp:spPr>
        <a:xfrm>
          <a:off x="5909131" y="1338694"/>
          <a:ext cx="2720294" cy="1445293"/>
        </a:xfrm>
        <a:prstGeom prst="roundRect">
          <a:avLst>
            <a:gd name="adj" fmla="val 10000"/>
          </a:avLst>
        </a:prstGeom>
        <a:solidFill>
          <a:srgbClr val="70AD47">
            <a:hueOff val="0"/>
            <a:satOff val="0"/>
            <a:lumOff val="0"/>
            <a:alphaOff val="0"/>
          </a:srgbClr>
        </a:solidFill>
        <a:ln w="1270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pl-PL" sz="2800" b="1" kern="1200">
              <a:ln>
                <a:noFill/>
              </a:ln>
              <a:solidFill>
                <a:sysClr val="windowText" lastClr="000000"/>
              </a:solidFill>
              <a:latin typeface="Calibri"/>
              <a:ea typeface="+mn-ea"/>
              <a:cs typeface="+mn-cs"/>
            </a:rPr>
            <a:t>Ustawa Prawo Ochrony Środowiska</a:t>
          </a:r>
        </a:p>
      </dsp:txBody>
      <dsp:txXfrm>
        <a:off x="5951462" y="1381025"/>
        <a:ext cx="2635632" cy="1360631"/>
      </dsp:txXfrm>
    </dsp:sp>
    <dsp:sp modelId="{CEB09BC4-6EE8-412F-BA52-64EA89F9E810}">
      <dsp:nvSpPr>
        <dsp:cNvPr id="0" name=""/>
        <dsp:cNvSpPr/>
      </dsp:nvSpPr>
      <dsp:spPr>
        <a:xfrm>
          <a:off x="5909131" y="2908505"/>
          <a:ext cx="2720294" cy="1445293"/>
        </a:xfrm>
        <a:prstGeom prst="roundRect">
          <a:avLst>
            <a:gd name="adj" fmla="val 10000"/>
          </a:avLst>
        </a:prstGeom>
        <a:solidFill>
          <a:srgbClr val="5B9BD5">
            <a:hueOff val="0"/>
            <a:satOff val="0"/>
            <a:lumOff val="0"/>
            <a:alphaOff val="0"/>
          </a:srgbClr>
        </a:solidFill>
        <a:ln w="1270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kern="1200">
              <a:ln>
                <a:noFill/>
              </a:ln>
              <a:solidFill>
                <a:sysClr val="windowText" lastClr="000000"/>
              </a:solidFill>
              <a:latin typeface="Calibri"/>
              <a:ea typeface="+mn-ea"/>
              <a:cs typeface="+mn-cs"/>
            </a:rPr>
            <a:t>Rozporządzenie Ministra Środowiska z 2 lipca 2010 r. w sprawie rodzajów instalacji, których eksploatacja wymaga zgłoszenia</a:t>
          </a:r>
        </a:p>
      </dsp:txBody>
      <dsp:txXfrm>
        <a:off x="5951462" y="2950836"/>
        <a:ext cx="2635632" cy="13606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7FEA52-1A37-4706-A67C-718FE00CFE33}">
      <dsp:nvSpPr>
        <dsp:cNvPr id="0" name=""/>
        <dsp:cNvSpPr/>
      </dsp:nvSpPr>
      <dsp:spPr>
        <a:xfrm>
          <a:off x="232130" y="92047"/>
          <a:ext cx="2113863" cy="1268318"/>
        </a:xfrm>
        <a:prstGeom prst="roundRect">
          <a:avLst>
            <a:gd name="adj" fmla="val 10000"/>
          </a:avLst>
        </a:prstGeom>
        <a:solidFill>
          <a:srgbClr val="ED7D31">
            <a:hueOff val="0"/>
            <a:satOff val="0"/>
            <a:lumOff val="0"/>
            <a:alphaOff val="0"/>
          </a:srgbClr>
        </a:solidFill>
        <a:ln w="1270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l-PL" sz="1800" b="1" kern="1200">
              <a:solidFill>
                <a:sysClr val="windowText" lastClr="000000"/>
              </a:solidFill>
              <a:latin typeface="Calibri"/>
              <a:ea typeface="+mn-ea"/>
              <a:cs typeface="+mn-cs"/>
            </a:rPr>
            <a:t>Przyłącze kanalizacyjne</a:t>
          </a:r>
        </a:p>
      </dsp:txBody>
      <dsp:txXfrm>
        <a:off x="269278" y="129195"/>
        <a:ext cx="2039567" cy="1194022"/>
      </dsp:txXfrm>
    </dsp:sp>
    <dsp:sp modelId="{4F72C513-3824-4ABB-A6E7-9DFC87CF32E8}">
      <dsp:nvSpPr>
        <dsp:cNvPr id="0" name=""/>
        <dsp:cNvSpPr/>
      </dsp:nvSpPr>
      <dsp:spPr>
        <a:xfrm rot="51921">
          <a:off x="2637764" y="489768"/>
          <a:ext cx="703076" cy="524238"/>
        </a:xfrm>
        <a:prstGeom prst="rightArrow">
          <a:avLst>
            <a:gd name="adj1" fmla="val 60000"/>
            <a:gd name="adj2" fmla="val 50000"/>
          </a:avLst>
        </a:prstGeom>
        <a:solidFill>
          <a:srgbClr val="ED7D31">
            <a:hueOff val="0"/>
            <a:satOff val="0"/>
            <a:lumOff val="0"/>
            <a:alphaOff val="0"/>
          </a:srgbClr>
        </a:solidFill>
        <a:ln>
          <a:solidFill>
            <a:sysClr val="windowText" lastClr="00000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pl-PL" sz="1800" kern="1200">
            <a:solidFill>
              <a:sysClr val="window" lastClr="FFFFFF"/>
            </a:solidFill>
            <a:latin typeface="Calibri"/>
            <a:ea typeface="+mn-ea"/>
            <a:cs typeface="+mn-cs"/>
          </a:endParaRPr>
        </a:p>
      </dsp:txBody>
      <dsp:txXfrm>
        <a:off x="2637773" y="593428"/>
        <a:ext cx="545805" cy="314542"/>
      </dsp:txXfrm>
    </dsp:sp>
    <dsp:sp modelId="{ED5FF84F-2BAB-49DB-BBB7-49F6BC259487}">
      <dsp:nvSpPr>
        <dsp:cNvPr id="0" name=""/>
        <dsp:cNvSpPr/>
      </dsp:nvSpPr>
      <dsp:spPr>
        <a:xfrm>
          <a:off x="3672401" y="144010"/>
          <a:ext cx="2113863" cy="1268318"/>
        </a:xfrm>
        <a:prstGeom prst="roundRect">
          <a:avLst>
            <a:gd name="adj" fmla="val 10000"/>
          </a:avLst>
        </a:prstGeom>
        <a:solidFill>
          <a:srgbClr val="A5A5A5">
            <a:hueOff val="0"/>
            <a:satOff val="0"/>
            <a:lumOff val="0"/>
            <a:alphaOff val="0"/>
          </a:srgbClr>
        </a:solidFill>
        <a:ln w="1270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l-PL" sz="1800" b="1" kern="1200">
              <a:solidFill>
                <a:sysClr val="windowText" lastClr="000000"/>
              </a:solidFill>
              <a:latin typeface="Calibri"/>
              <a:ea typeface="+mn-ea"/>
              <a:cs typeface="+mn-cs"/>
            </a:rPr>
            <a:t>Studnia kontrolna</a:t>
          </a:r>
        </a:p>
      </dsp:txBody>
      <dsp:txXfrm>
        <a:off x="3709549" y="181158"/>
        <a:ext cx="2039567" cy="1194022"/>
      </dsp:txXfrm>
    </dsp:sp>
    <dsp:sp modelId="{0A4BBC33-A7A9-40B7-BB8E-F181CE5CB64F}">
      <dsp:nvSpPr>
        <dsp:cNvPr id="0" name=""/>
        <dsp:cNvSpPr/>
      </dsp:nvSpPr>
      <dsp:spPr>
        <a:xfrm rot="21580232">
          <a:off x="5917562" y="508308"/>
          <a:ext cx="316316" cy="524238"/>
        </a:xfrm>
        <a:prstGeom prst="rightArrow">
          <a:avLst>
            <a:gd name="adj1" fmla="val 60000"/>
            <a:gd name="adj2" fmla="val 50000"/>
          </a:avLst>
        </a:prstGeom>
        <a:solidFill>
          <a:srgbClr val="A5A5A5">
            <a:hueOff val="0"/>
            <a:satOff val="0"/>
            <a:lumOff val="0"/>
            <a:alphaOff val="0"/>
          </a:srgbClr>
        </a:solidFill>
        <a:ln>
          <a:solidFill>
            <a:sysClr val="windowText" lastClr="00000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pl-PL" sz="1800" kern="1200">
            <a:solidFill>
              <a:sysClr val="window" lastClr="FFFFFF"/>
            </a:solidFill>
            <a:latin typeface="Calibri"/>
            <a:ea typeface="+mn-ea"/>
            <a:cs typeface="+mn-cs"/>
          </a:endParaRPr>
        </a:p>
      </dsp:txBody>
      <dsp:txXfrm>
        <a:off x="5917563" y="613429"/>
        <a:ext cx="221421" cy="314542"/>
      </dsp:txXfrm>
    </dsp:sp>
    <dsp:sp modelId="{7DA9E383-4C09-4D8C-AF2F-A1316D012273}">
      <dsp:nvSpPr>
        <dsp:cNvPr id="0" name=""/>
        <dsp:cNvSpPr/>
      </dsp:nvSpPr>
      <dsp:spPr>
        <a:xfrm>
          <a:off x="6383080" y="128422"/>
          <a:ext cx="2113863" cy="1268318"/>
        </a:xfrm>
        <a:prstGeom prst="roundRect">
          <a:avLst>
            <a:gd name="adj" fmla="val 10000"/>
          </a:avLst>
        </a:prstGeom>
        <a:solidFill>
          <a:srgbClr val="FFC000">
            <a:hueOff val="0"/>
            <a:satOff val="0"/>
            <a:lumOff val="0"/>
            <a:alphaOff val="0"/>
          </a:srgbClr>
        </a:solidFill>
        <a:ln w="1270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l-PL" sz="1800" b="1" kern="1200">
              <a:solidFill>
                <a:sysClr val="windowText" lastClr="000000"/>
              </a:solidFill>
              <a:latin typeface="Calibri"/>
              <a:ea typeface="+mn-ea"/>
              <a:cs typeface="+mn-cs"/>
            </a:rPr>
            <a:t>Osadnik gnilny </a:t>
          </a:r>
          <a:br>
            <a:rPr lang="pl-PL" sz="1800" b="1" kern="1200">
              <a:solidFill>
                <a:sysClr val="windowText" lastClr="000000"/>
              </a:solidFill>
              <a:latin typeface="Calibri"/>
              <a:ea typeface="+mn-ea"/>
              <a:cs typeface="+mn-cs"/>
            </a:rPr>
          </a:br>
          <a:r>
            <a:rPr lang="pl-PL" sz="1800" b="1" kern="1200">
              <a:solidFill>
                <a:sysClr val="windowText" lastClr="000000"/>
              </a:solidFill>
              <a:latin typeface="Calibri"/>
              <a:ea typeface="+mn-ea"/>
              <a:cs typeface="+mn-cs"/>
            </a:rPr>
            <a:t>(I</a:t>
          </a:r>
          <a:r>
            <a:rPr lang="pl-PL" sz="1800" b="1" kern="1200" baseline="30000">
              <a:solidFill>
                <a:sysClr val="windowText" lastClr="000000"/>
              </a:solidFill>
              <a:latin typeface="Calibri"/>
              <a:ea typeface="+mn-ea"/>
              <a:cs typeface="+mn-cs"/>
            </a:rPr>
            <a:t>o</a:t>
          </a:r>
          <a:r>
            <a:rPr lang="pl-PL" sz="1800" b="1" kern="1200">
              <a:solidFill>
                <a:sysClr val="windowText" lastClr="000000"/>
              </a:solidFill>
              <a:latin typeface="Calibri"/>
              <a:ea typeface="+mn-ea"/>
              <a:cs typeface="+mn-cs"/>
            </a:rPr>
            <a:t> oczyszczania)</a:t>
          </a:r>
        </a:p>
      </dsp:txBody>
      <dsp:txXfrm>
        <a:off x="6420228" y="165570"/>
        <a:ext cx="2039567" cy="1194022"/>
      </dsp:txXfrm>
    </dsp:sp>
    <dsp:sp modelId="{07FE5FC6-82CE-4BC5-A8BC-AF12030EF8DC}">
      <dsp:nvSpPr>
        <dsp:cNvPr id="0" name=""/>
        <dsp:cNvSpPr/>
      </dsp:nvSpPr>
      <dsp:spPr>
        <a:xfrm rot="5487800">
          <a:off x="7271900" y="1400148"/>
          <a:ext cx="290258" cy="524238"/>
        </a:xfrm>
        <a:prstGeom prst="rightArrow">
          <a:avLst>
            <a:gd name="adj1" fmla="val 60000"/>
            <a:gd name="adj2" fmla="val 50000"/>
          </a:avLst>
        </a:prstGeom>
        <a:solidFill>
          <a:srgbClr val="FFC000">
            <a:hueOff val="0"/>
            <a:satOff val="0"/>
            <a:lumOff val="0"/>
            <a:alphaOff val="0"/>
          </a:srgbClr>
        </a:solidFill>
        <a:ln>
          <a:solidFill>
            <a:sysClr val="windowText" lastClr="00000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pl-PL" sz="1800" kern="1200">
            <a:solidFill>
              <a:sysClr val="window" lastClr="FFFFFF"/>
            </a:solidFill>
            <a:latin typeface="Calibri"/>
            <a:ea typeface="+mn-ea"/>
            <a:cs typeface="+mn-cs"/>
          </a:endParaRPr>
        </a:p>
      </dsp:txBody>
      <dsp:txXfrm rot="-5400000">
        <a:off x="7260870" y="1517152"/>
        <a:ext cx="314542" cy="203181"/>
      </dsp:txXfrm>
    </dsp:sp>
    <dsp:sp modelId="{A7FC3A9F-A4E6-4CEC-8A8A-F661500AD098}">
      <dsp:nvSpPr>
        <dsp:cNvPr id="0" name=""/>
        <dsp:cNvSpPr/>
      </dsp:nvSpPr>
      <dsp:spPr>
        <a:xfrm>
          <a:off x="6336694" y="1944219"/>
          <a:ext cx="2113863" cy="1268318"/>
        </a:xfrm>
        <a:prstGeom prst="roundRect">
          <a:avLst>
            <a:gd name="adj" fmla="val 10000"/>
          </a:avLst>
        </a:prstGeom>
        <a:solidFill>
          <a:srgbClr val="FFFF00"/>
        </a:solidFill>
        <a:ln w="1270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l-PL" sz="1800" b="1" kern="1200">
              <a:solidFill>
                <a:sysClr val="windowText" lastClr="000000"/>
              </a:solidFill>
              <a:latin typeface="Calibri"/>
              <a:ea typeface="+mn-ea"/>
              <a:cs typeface="+mn-cs"/>
            </a:rPr>
            <a:t>Reaktor </a:t>
          </a:r>
          <a:br>
            <a:rPr lang="pl-PL" sz="1800" b="1" kern="1200">
              <a:solidFill>
                <a:sysClr val="windowText" lastClr="000000"/>
              </a:solidFill>
              <a:latin typeface="Calibri"/>
              <a:ea typeface="+mn-ea"/>
              <a:cs typeface="+mn-cs"/>
            </a:rPr>
          </a:br>
          <a:r>
            <a:rPr lang="pl-PL" sz="1800" b="1" kern="1200">
              <a:solidFill>
                <a:sysClr val="windowText" lastClr="000000"/>
              </a:solidFill>
              <a:latin typeface="Calibri"/>
              <a:ea typeface="+mn-ea"/>
              <a:cs typeface="+mn-cs"/>
            </a:rPr>
            <a:t>(II</a:t>
          </a:r>
          <a:r>
            <a:rPr lang="pl-PL" sz="1800" b="1" kern="1200" baseline="30000">
              <a:solidFill>
                <a:sysClr val="windowText" lastClr="000000"/>
              </a:solidFill>
              <a:latin typeface="Calibri"/>
              <a:ea typeface="+mn-ea"/>
              <a:cs typeface="+mn-cs"/>
            </a:rPr>
            <a:t>o</a:t>
          </a:r>
          <a:r>
            <a:rPr lang="pl-PL" sz="1800" b="1" kern="1200">
              <a:solidFill>
                <a:sysClr val="windowText" lastClr="000000"/>
              </a:solidFill>
              <a:latin typeface="Calibri"/>
              <a:ea typeface="+mn-ea"/>
              <a:cs typeface="+mn-cs"/>
            </a:rPr>
            <a:t> oczyszczania)</a:t>
          </a:r>
        </a:p>
      </dsp:txBody>
      <dsp:txXfrm>
        <a:off x="6373842" y="1981367"/>
        <a:ext cx="2039567" cy="1194022"/>
      </dsp:txXfrm>
    </dsp:sp>
    <dsp:sp modelId="{0170315C-7DAF-4BC1-B049-BC12FD6C24B5}">
      <dsp:nvSpPr>
        <dsp:cNvPr id="0" name=""/>
        <dsp:cNvSpPr/>
      </dsp:nvSpPr>
      <dsp:spPr>
        <a:xfrm rot="10800000">
          <a:off x="5491836" y="2316259"/>
          <a:ext cx="597033" cy="524238"/>
        </a:xfrm>
        <a:prstGeom prst="rightArrow">
          <a:avLst>
            <a:gd name="adj1" fmla="val 60000"/>
            <a:gd name="adj2" fmla="val 50000"/>
          </a:avLst>
        </a:prstGeom>
        <a:solidFill>
          <a:srgbClr val="92D050"/>
        </a:solidFill>
        <a:ln>
          <a:solidFill>
            <a:sysClr val="windowText" lastClr="00000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pl-PL" sz="1800" kern="1200">
            <a:solidFill>
              <a:sysClr val="window" lastClr="FFFFFF"/>
            </a:solidFill>
            <a:latin typeface="Calibri"/>
            <a:ea typeface="+mn-ea"/>
            <a:cs typeface="+mn-cs"/>
          </a:endParaRPr>
        </a:p>
      </dsp:txBody>
      <dsp:txXfrm rot="10800000">
        <a:off x="5649107" y="2421107"/>
        <a:ext cx="439762" cy="314542"/>
      </dsp:txXfrm>
    </dsp:sp>
    <dsp:sp modelId="{61A81D7A-55E1-47CC-98FE-0FB2DC9CBF83}">
      <dsp:nvSpPr>
        <dsp:cNvPr id="0" name=""/>
        <dsp:cNvSpPr/>
      </dsp:nvSpPr>
      <dsp:spPr>
        <a:xfrm>
          <a:off x="3096352" y="1944219"/>
          <a:ext cx="2113863" cy="1268318"/>
        </a:xfrm>
        <a:prstGeom prst="roundRect">
          <a:avLst>
            <a:gd name="adj" fmla="val 10000"/>
          </a:avLst>
        </a:prstGeom>
        <a:solidFill>
          <a:srgbClr val="70AD47">
            <a:hueOff val="0"/>
            <a:satOff val="0"/>
            <a:lumOff val="0"/>
            <a:alphaOff val="0"/>
          </a:srgbClr>
        </a:solidFill>
        <a:ln w="1270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l-PL" sz="1800" b="1" kern="1200">
              <a:solidFill>
                <a:sysClr val="windowText" lastClr="000000"/>
              </a:solidFill>
              <a:latin typeface="Calibri"/>
              <a:ea typeface="+mn-ea"/>
              <a:cs typeface="+mn-cs"/>
            </a:rPr>
            <a:t>Studnia kontrolno- pomiarowa</a:t>
          </a:r>
        </a:p>
      </dsp:txBody>
      <dsp:txXfrm>
        <a:off x="3133500" y="1981367"/>
        <a:ext cx="2039567" cy="1194022"/>
      </dsp:txXfrm>
    </dsp:sp>
    <dsp:sp modelId="{75B14319-376F-4CB2-99CA-36E4C014513F}">
      <dsp:nvSpPr>
        <dsp:cNvPr id="0" name=""/>
        <dsp:cNvSpPr/>
      </dsp:nvSpPr>
      <dsp:spPr>
        <a:xfrm rot="10800000">
          <a:off x="2629516" y="2316259"/>
          <a:ext cx="329897" cy="524238"/>
        </a:xfrm>
        <a:prstGeom prst="rightArrow">
          <a:avLst>
            <a:gd name="adj1" fmla="val 60000"/>
            <a:gd name="adj2" fmla="val 50000"/>
          </a:avLst>
        </a:prstGeom>
        <a:solidFill>
          <a:srgbClr val="00B0F0"/>
        </a:solidFill>
        <a:ln>
          <a:solidFill>
            <a:sysClr val="windowText" lastClr="00000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pl-PL" sz="1800" kern="1200">
            <a:solidFill>
              <a:sysClr val="window" lastClr="FFFFFF"/>
            </a:solidFill>
            <a:latin typeface="Calibri"/>
            <a:ea typeface="+mn-ea"/>
            <a:cs typeface="+mn-cs"/>
          </a:endParaRPr>
        </a:p>
      </dsp:txBody>
      <dsp:txXfrm rot="10800000">
        <a:off x="2728485" y="2421107"/>
        <a:ext cx="230928" cy="314542"/>
      </dsp:txXfrm>
    </dsp:sp>
    <dsp:sp modelId="{620DD4D9-1F97-402F-A396-983E838BD073}">
      <dsp:nvSpPr>
        <dsp:cNvPr id="0" name=""/>
        <dsp:cNvSpPr/>
      </dsp:nvSpPr>
      <dsp:spPr>
        <a:xfrm>
          <a:off x="360040" y="1944219"/>
          <a:ext cx="2113863" cy="1268318"/>
        </a:xfrm>
        <a:prstGeom prst="roundRect">
          <a:avLst>
            <a:gd name="adj" fmla="val 10000"/>
          </a:avLst>
        </a:prstGeom>
        <a:solidFill>
          <a:srgbClr val="00B0F0"/>
        </a:solidFill>
        <a:ln w="1270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l-PL" sz="1800" b="1" kern="1200">
              <a:solidFill>
                <a:sysClr val="windowText" lastClr="000000"/>
              </a:solidFill>
              <a:latin typeface="Calibri"/>
              <a:ea typeface="+mn-ea"/>
              <a:cs typeface="+mn-cs"/>
            </a:rPr>
            <a:t>Odbiornik ścieków</a:t>
          </a:r>
        </a:p>
      </dsp:txBody>
      <dsp:txXfrm>
        <a:off x="397188" y="1981367"/>
        <a:ext cx="2039567" cy="11940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6A425F-4D42-4789-9A3B-2A39E0A8398E}">
      <dsp:nvSpPr>
        <dsp:cNvPr id="0" name=""/>
        <dsp:cNvSpPr/>
      </dsp:nvSpPr>
      <dsp:spPr>
        <a:xfrm>
          <a:off x="0" y="198022"/>
          <a:ext cx="2790309" cy="1674186"/>
        </a:xfrm>
        <a:prstGeom prst="rect">
          <a:avLst/>
        </a:prstGeom>
        <a:solidFill>
          <a:srgbClr val="70AD47"/>
        </a:solidFill>
        <a:ln w="1270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pl-PL" sz="2000" b="1" kern="1200" dirty="0">
              <a:solidFill>
                <a:sysClr val="windowText" lastClr="000000"/>
              </a:solidFill>
              <a:latin typeface="Calibri"/>
              <a:ea typeface="+mn-ea"/>
              <a:cs typeface="+mn-cs"/>
            </a:rPr>
            <a:t>PN-EN 12566-1:2004/A1 </a:t>
          </a:r>
        </a:p>
        <a:p>
          <a:pPr lvl="0" algn="ctr" defTabSz="889000">
            <a:lnSpc>
              <a:spcPct val="90000"/>
            </a:lnSpc>
            <a:spcBef>
              <a:spcPct val="0"/>
            </a:spcBef>
            <a:spcAft>
              <a:spcPct val="35000"/>
            </a:spcAft>
          </a:pPr>
          <a:r>
            <a:rPr lang="pl-PL" sz="1800" b="0" kern="1200" dirty="0">
              <a:solidFill>
                <a:sysClr val="windowText" lastClr="000000"/>
              </a:solidFill>
              <a:latin typeface="Calibri"/>
              <a:ea typeface="+mn-ea"/>
              <a:cs typeface="+mn-cs"/>
            </a:rPr>
            <a:t>dotycząca prefabrykowanych osadników gnilnych</a:t>
          </a:r>
        </a:p>
      </dsp:txBody>
      <dsp:txXfrm>
        <a:off x="0" y="198022"/>
        <a:ext cx="2790309" cy="1674186"/>
      </dsp:txXfrm>
    </dsp:sp>
    <dsp:sp modelId="{593401DF-86D1-48DC-B34E-362930DDEF13}">
      <dsp:nvSpPr>
        <dsp:cNvPr id="0" name=""/>
        <dsp:cNvSpPr/>
      </dsp:nvSpPr>
      <dsp:spPr>
        <a:xfrm>
          <a:off x="3069341" y="198022"/>
          <a:ext cx="2790309" cy="1674186"/>
        </a:xfrm>
        <a:prstGeom prst="rect">
          <a:avLst/>
        </a:prstGeom>
        <a:solidFill>
          <a:srgbClr val="FFFF00"/>
        </a:solidFill>
        <a:ln w="1270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pl-PL" sz="2000" b="1" kern="1200" dirty="0">
              <a:solidFill>
                <a:sysClr val="windowText" lastClr="000000"/>
              </a:solidFill>
              <a:latin typeface="Calibri"/>
              <a:ea typeface="+mn-ea"/>
              <a:cs typeface="+mn-cs"/>
            </a:rPr>
            <a:t>CEN/TR 12566-2 </a:t>
          </a:r>
        </a:p>
        <a:p>
          <a:pPr lvl="0" algn="ctr" defTabSz="889000">
            <a:lnSpc>
              <a:spcPct val="90000"/>
            </a:lnSpc>
            <a:spcBef>
              <a:spcPct val="0"/>
            </a:spcBef>
            <a:spcAft>
              <a:spcPct val="35000"/>
            </a:spcAft>
          </a:pPr>
          <a:r>
            <a:rPr lang="pl-PL" sz="1800" b="0" kern="1200" dirty="0">
              <a:solidFill>
                <a:sysClr val="windowText" lastClr="000000"/>
              </a:solidFill>
              <a:latin typeface="Calibri"/>
              <a:ea typeface="+mn-ea"/>
              <a:cs typeface="+mn-cs"/>
            </a:rPr>
            <a:t>dotycząca systemów infiltracji do gruntu</a:t>
          </a:r>
        </a:p>
      </dsp:txBody>
      <dsp:txXfrm>
        <a:off x="3069341" y="198022"/>
        <a:ext cx="2790309" cy="1674186"/>
      </dsp:txXfrm>
    </dsp:sp>
    <dsp:sp modelId="{456E2C1F-F101-47C0-A949-8AE729B7BB71}">
      <dsp:nvSpPr>
        <dsp:cNvPr id="0" name=""/>
        <dsp:cNvSpPr/>
      </dsp:nvSpPr>
      <dsp:spPr>
        <a:xfrm>
          <a:off x="6138681" y="198022"/>
          <a:ext cx="2790309" cy="1674186"/>
        </a:xfrm>
        <a:prstGeom prst="rect">
          <a:avLst/>
        </a:prstGeom>
        <a:solidFill>
          <a:srgbClr val="70AD47"/>
        </a:solidFill>
        <a:ln w="1270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pl-PL" sz="2000" b="1" kern="1200" dirty="0">
              <a:solidFill>
                <a:sysClr val="windowText" lastClr="000000"/>
              </a:solidFill>
              <a:latin typeface="Calibri"/>
              <a:ea typeface="+mn-ea"/>
              <a:cs typeface="+mn-cs"/>
            </a:rPr>
            <a:t>PN-EN 12566-3+A1 </a:t>
          </a:r>
        </a:p>
        <a:p>
          <a:pPr lvl="0" algn="ctr" defTabSz="889000">
            <a:lnSpc>
              <a:spcPct val="90000"/>
            </a:lnSpc>
            <a:spcBef>
              <a:spcPct val="0"/>
            </a:spcBef>
            <a:spcAft>
              <a:spcPct val="35000"/>
            </a:spcAft>
          </a:pPr>
          <a:r>
            <a:rPr lang="pl-PL" sz="1800" b="0" kern="1200" dirty="0">
              <a:solidFill>
                <a:sysClr val="windowText" lastClr="000000"/>
              </a:solidFill>
              <a:latin typeface="Calibri"/>
              <a:ea typeface="+mn-ea"/>
              <a:cs typeface="+mn-cs"/>
            </a:rPr>
            <a:t>dotycząca kontenerowych i/lub montowanych na miejscu przydomowych oczyszczalni ścieków</a:t>
          </a:r>
        </a:p>
      </dsp:txBody>
      <dsp:txXfrm>
        <a:off x="6138681" y="198022"/>
        <a:ext cx="2790309" cy="1674186"/>
      </dsp:txXfrm>
    </dsp:sp>
    <dsp:sp modelId="{EB813232-9666-44D2-A63A-2E675F487261}">
      <dsp:nvSpPr>
        <dsp:cNvPr id="0" name=""/>
        <dsp:cNvSpPr/>
      </dsp:nvSpPr>
      <dsp:spPr>
        <a:xfrm>
          <a:off x="0" y="2151239"/>
          <a:ext cx="2790309" cy="1674186"/>
        </a:xfrm>
        <a:prstGeom prst="rect">
          <a:avLst/>
        </a:prstGeom>
        <a:solidFill>
          <a:srgbClr val="5B9BD5">
            <a:hueOff val="0"/>
            <a:satOff val="0"/>
            <a:lumOff val="0"/>
            <a:alphaOff val="0"/>
          </a:srgbClr>
        </a:solidFill>
        <a:ln w="1270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pl-PL" sz="2000" b="1" kern="1200" dirty="0">
              <a:solidFill>
                <a:sysClr val="windowText" lastClr="000000"/>
              </a:solidFill>
              <a:latin typeface="Calibri"/>
              <a:ea typeface="+mn-ea"/>
              <a:cs typeface="+mn-cs"/>
            </a:rPr>
            <a:t>PB-EN 12566-4 </a:t>
          </a:r>
        </a:p>
        <a:p>
          <a:pPr lvl="0" algn="ctr" defTabSz="889000">
            <a:lnSpc>
              <a:spcPct val="90000"/>
            </a:lnSpc>
            <a:spcBef>
              <a:spcPct val="0"/>
            </a:spcBef>
            <a:spcAft>
              <a:spcPct val="35000"/>
            </a:spcAft>
          </a:pPr>
          <a:r>
            <a:rPr lang="pl-PL" sz="1800" b="0" kern="1200" dirty="0">
              <a:solidFill>
                <a:sysClr val="windowText" lastClr="000000"/>
              </a:solidFill>
              <a:latin typeface="Calibri"/>
              <a:ea typeface="+mn-ea"/>
              <a:cs typeface="+mn-cs"/>
            </a:rPr>
            <a:t>dotycząca osadników gnilnych montowanych na miejscu z zestawów prefabrykowanych</a:t>
          </a:r>
        </a:p>
      </dsp:txBody>
      <dsp:txXfrm>
        <a:off x="0" y="2151239"/>
        <a:ext cx="2790309" cy="1674186"/>
      </dsp:txXfrm>
    </dsp:sp>
    <dsp:sp modelId="{8D61A79A-2134-4BF7-88B0-4FB598130361}">
      <dsp:nvSpPr>
        <dsp:cNvPr id="0" name=""/>
        <dsp:cNvSpPr/>
      </dsp:nvSpPr>
      <dsp:spPr>
        <a:xfrm>
          <a:off x="3048608" y="2068350"/>
          <a:ext cx="2790309" cy="1674186"/>
        </a:xfrm>
        <a:prstGeom prst="rect">
          <a:avLst/>
        </a:prstGeom>
        <a:solidFill>
          <a:srgbClr val="FFFF00"/>
        </a:solidFill>
        <a:ln w="1270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pl-PL" sz="2000" b="1" kern="1200" dirty="0">
              <a:solidFill>
                <a:sysClr val="windowText" lastClr="000000"/>
              </a:solidFill>
              <a:latin typeface="Calibri"/>
              <a:ea typeface="+mn-ea"/>
              <a:cs typeface="+mn-cs"/>
            </a:rPr>
            <a:t>CEN/TR 12566-5 </a:t>
          </a:r>
        </a:p>
        <a:p>
          <a:pPr lvl="0" algn="ctr" defTabSz="889000">
            <a:lnSpc>
              <a:spcPct val="90000"/>
            </a:lnSpc>
            <a:spcBef>
              <a:spcPct val="0"/>
            </a:spcBef>
            <a:spcAft>
              <a:spcPct val="35000"/>
            </a:spcAft>
          </a:pPr>
          <a:r>
            <a:rPr lang="pl-PL" sz="1800" b="0" kern="1200" dirty="0">
              <a:solidFill>
                <a:sysClr val="windowText" lastClr="000000"/>
              </a:solidFill>
              <a:latin typeface="Calibri"/>
              <a:ea typeface="+mn-ea"/>
              <a:cs typeface="+mn-cs"/>
            </a:rPr>
            <a:t>dotycząca systemów filtracyjnych z zastosowaniem trzciny, po wstępnej obróbce ścieków</a:t>
          </a:r>
        </a:p>
      </dsp:txBody>
      <dsp:txXfrm>
        <a:off x="3048608" y="2068350"/>
        <a:ext cx="2790309" cy="1674186"/>
      </dsp:txXfrm>
    </dsp:sp>
    <dsp:sp modelId="{85899EC7-5903-423F-9E6F-202C44280247}">
      <dsp:nvSpPr>
        <dsp:cNvPr id="0" name=""/>
        <dsp:cNvSpPr/>
      </dsp:nvSpPr>
      <dsp:spPr>
        <a:xfrm>
          <a:off x="6138681" y="2151239"/>
          <a:ext cx="2790309" cy="1674186"/>
        </a:xfrm>
        <a:prstGeom prst="rect">
          <a:avLst/>
        </a:prstGeom>
        <a:solidFill>
          <a:srgbClr val="5B9BD5">
            <a:hueOff val="0"/>
            <a:satOff val="0"/>
            <a:lumOff val="0"/>
            <a:alphaOff val="0"/>
          </a:srgbClr>
        </a:solidFill>
        <a:ln w="1270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pl-PL" sz="2000" b="1" kern="1200" dirty="0">
              <a:solidFill>
                <a:sysClr val="windowText" lastClr="000000"/>
              </a:solidFill>
              <a:latin typeface="Calibri"/>
              <a:ea typeface="+mn-ea"/>
              <a:cs typeface="+mn-cs"/>
            </a:rPr>
            <a:t>PN-EN 12566-6 </a:t>
          </a:r>
        </a:p>
        <a:p>
          <a:pPr lvl="0" algn="ctr" defTabSz="889000">
            <a:lnSpc>
              <a:spcPct val="90000"/>
            </a:lnSpc>
            <a:spcBef>
              <a:spcPct val="0"/>
            </a:spcBef>
            <a:spcAft>
              <a:spcPct val="35000"/>
            </a:spcAft>
          </a:pPr>
          <a:r>
            <a:rPr lang="pl-PL" sz="1800" b="0" kern="1200" dirty="0">
              <a:solidFill>
                <a:sysClr val="windowText" lastClr="000000"/>
              </a:solidFill>
              <a:latin typeface="Calibri"/>
              <a:ea typeface="+mn-ea"/>
              <a:cs typeface="+mn-cs"/>
            </a:rPr>
            <a:t>dotycząca prefabrykowanych urządzeń do oczyszczania odpływu z osadników gnilnych</a:t>
          </a:r>
        </a:p>
      </dsp:txBody>
      <dsp:txXfrm>
        <a:off x="6138681" y="2151239"/>
        <a:ext cx="2790309" cy="1674186"/>
      </dsp:txXfrm>
    </dsp:sp>
    <dsp:sp modelId="{25F8917A-D5DB-4DDD-91D0-7002E9EDB574}">
      <dsp:nvSpPr>
        <dsp:cNvPr id="0" name=""/>
        <dsp:cNvSpPr/>
      </dsp:nvSpPr>
      <dsp:spPr>
        <a:xfrm>
          <a:off x="3069341" y="4104456"/>
          <a:ext cx="2790309" cy="1674186"/>
        </a:xfrm>
        <a:prstGeom prst="rect">
          <a:avLst/>
        </a:prstGeom>
        <a:solidFill>
          <a:srgbClr val="5B9BD5">
            <a:hueOff val="0"/>
            <a:satOff val="0"/>
            <a:lumOff val="0"/>
            <a:alphaOff val="0"/>
          </a:srgbClr>
        </a:solidFill>
        <a:ln w="1270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pl-PL" sz="2000" b="1" kern="1200" dirty="0">
              <a:solidFill>
                <a:sysClr val="windowText" lastClr="000000"/>
              </a:solidFill>
              <a:latin typeface="Calibri"/>
              <a:ea typeface="+mn-ea"/>
              <a:cs typeface="+mn-cs"/>
            </a:rPr>
            <a:t>PN-EN 12566-7 </a:t>
          </a:r>
        </a:p>
        <a:p>
          <a:pPr lvl="0" algn="ctr" defTabSz="889000">
            <a:lnSpc>
              <a:spcPct val="90000"/>
            </a:lnSpc>
            <a:spcBef>
              <a:spcPct val="0"/>
            </a:spcBef>
            <a:spcAft>
              <a:spcPct val="35000"/>
            </a:spcAft>
          </a:pPr>
          <a:r>
            <a:rPr lang="pl-PL" sz="1800" b="0" kern="1200" dirty="0">
              <a:solidFill>
                <a:sysClr val="windowText" lastClr="000000"/>
              </a:solidFill>
              <a:latin typeface="Calibri"/>
              <a:ea typeface="+mn-ea"/>
              <a:cs typeface="+mn-cs"/>
            </a:rPr>
            <a:t>dotycząca prefabrykowanych urządzeń do oczyszczania trzeciego stopnia</a:t>
          </a:r>
        </a:p>
      </dsp:txBody>
      <dsp:txXfrm>
        <a:off x="3069341" y="4104456"/>
        <a:ext cx="2790309" cy="16741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D25058-5986-4D82-989C-85287540F053}">
      <dsp:nvSpPr>
        <dsp:cNvPr id="0" name=""/>
        <dsp:cNvSpPr/>
      </dsp:nvSpPr>
      <dsp:spPr>
        <a:xfrm>
          <a:off x="1089" y="1034268"/>
          <a:ext cx="4250862" cy="644490"/>
        </a:xfrm>
        <a:prstGeom prst="rect">
          <a:avLst/>
        </a:prstGeom>
        <a:solidFill>
          <a:srgbClr val="ED7D31"/>
        </a:solidFill>
        <a:ln w="1270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pl-PL" sz="2900" b="1" kern="1200">
              <a:solidFill>
                <a:sysClr val="windowText" lastClr="000000"/>
              </a:solidFill>
              <a:latin typeface="Calibri"/>
              <a:ea typeface="+mn-ea"/>
              <a:cs typeface="+mn-cs"/>
            </a:rPr>
            <a:t>Obligatoryjne</a:t>
          </a:r>
        </a:p>
      </dsp:txBody>
      <dsp:txXfrm>
        <a:off x="1089" y="1034268"/>
        <a:ext cx="4250862" cy="644490"/>
      </dsp:txXfrm>
    </dsp:sp>
    <dsp:sp modelId="{B57C83C9-29EC-4CD4-A426-5C1F1D763406}">
      <dsp:nvSpPr>
        <dsp:cNvPr id="0" name=""/>
        <dsp:cNvSpPr/>
      </dsp:nvSpPr>
      <dsp:spPr>
        <a:xfrm>
          <a:off x="4678128" y="1044929"/>
          <a:ext cx="4250862" cy="644490"/>
        </a:xfrm>
        <a:prstGeom prst="rect">
          <a:avLst/>
        </a:prstGeom>
        <a:solidFill>
          <a:srgbClr val="5B9BD5">
            <a:hueOff val="0"/>
            <a:satOff val="0"/>
            <a:lumOff val="0"/>
            <a:alphaOff val="0"/>
          </a:srgbClr>
        </a:solidFill>
        <a:ln w="1270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pl-PL" sz="2900" b="1" kern="1200">
              <a:ln>
                <a:noFill/>
              </a:ln>
              <a:solidFill>
                <a:sysClr val="windowText" lastClr="000000"/>
              </a:solidFill>
              <a:latin typeface="Calibri"/>
              <a:ea typeface="+mn-ea"/>
              <a:cs typeface="+mn-cs"/>
            </a:rPr>
            <a:t>Nieobligatoryjne</a:t>
          </a:r>
        </a:p>
      </dsp:txBody>
      <dsp:txXfrm>
        <a:off x="4678128" y="1044929"/>
        <a:ext cx="4250862" cy="644490"/>
      </dsp:txXfrm>
    </dsp:sp>
    <dsp:sp modelId="{CE6364DC-1479-4997-B61A-32CB3EFB72E1}">
      <dsp:nvSpPr>
        <dsp:cNvPr id="0" name=""/>
        <dsp:cNvSpPr/>
      </dsp:nvSpPr>
      <dsp:spPr>
        <a:xfrm>
          <a:off x="0" y="1915030"/>
          <a:ext cx="4250862" cy="2550517"/>
        </a:xfrm>
        <a:prstGeom prst="rect">
          <a:avLst/>
        </a:prstGeom>
        <a:solidFill>
          <a:srgbClr val="ED7D31"/>
        </a:solidFill>
        <a:ln w="1270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pl-PL" sz="1800" kern="1200">
              <a:ln>
                <a:noFill/>
              </a:ln>
              <a:solidFill>
                <a:sysClr val="windowText" lastClr="000000"/>
              </a:solidFill>
              <a:latin typeface="Calibri"/>
              <a:ea typeface="+mn-ea"/>
              <a:cs typeface="+mn-cs"/>
            </a:rPr>
            <a:t>BZT</a:t>
          </a:r>
          <a:r>
            <a:rPr lang="pl-PL" sz="1800" kern="1200" baseline="-25000">
              <a:ln>
                <a:noFill/>
              </a:ln>
              <a:solidFill>
                <a:sysClr val="windowText" lastClr="000000"/>
              </a:solidFill>
              <a:latin typeface="Calibri"/>
              <a:ea typeface="+mn-ea"/>
              <a:cs typeface="+mn-cs"/>
            </a:rPr>
            <a:t>5</a:t>
          </a:r>
          <a:r>
            <a:rPr lang="pl-PL" sz="1800" kern="1200">
              <a:ln>
                <a:noFill/>
              </a:ln>
              <a:solidFill>
                <a:sysClr val="windowText" lastClr="000000"/>
              </a:solidFill>
              <a:latin typeface="Calibri"/>
              <a:ea typeface="+mn-ea"/>
              <a:cs typeface="+mn-cs"/>
            </a:rPr>
            <a:t> lub BZT</a:t>
          </a:r>
          <a:r>
            <a:rPr lang="pl-PL" sz="1800" kern="1200" baseline="-25000">
              <a:ln>
                <a:noFill/>
              </a:ln>
              <a:solidFill>
                <a:sysClr val="windowText" lastClr="000000"/>
              </a:solidFill>
              <a:latin typeface="Calibri"/>
              <a:ea typeface="+mn-ea"/>
              <a:cs typeface="+mn-cs"/>
            </a:rPr>
            <a:t>7</a:t>
          </a:r>
          <a:r>
            <a:rPr lang="pl-PL" sz="1800" kern="1200">
              <a:ln>
                <a:noFill/>
              </a:ln>
              <a:solidFill>
                <a:sysClr val="windowText" lastClr="000000"/>
              </a:solidFill>
              <a:latin typeface="Calibri"/>
              <a:ea typeface="+mn-ea"/>
              <a:cs typeface="+mn-cs"/>
            </a:rPr>
            <a:t>,</a:t>
          </a:r>
        </a:p>
        <a:p>
          <a:pPr lvl="0" algn="l" defTabSz="800100">
            <a:lnSpc>
              <a:spcPct val="90000"/>
            </a:lnSpc>
            <a:spcBef>
              <a:spcPct val="0"/>
            </a:spcBef>
            <a:spcAft>
              <a:spcPct val="35000"/>
            </a:spcAft>
          </a:pPr>
          <a:r>
            <a:rPr lang="pl-PL" sz="1800" kern="1200">
              <a:ln>
                <a:noFill/>
              </a:ln>
              <a:solidFill>
                <a:sysClr val="windowText" lastClr="000000"/>
              </a:solidFill>
              <a:latin typeface="Calibri"/>
              <a:ea typeface="+mn-ea"/>
              <a:cs typeface="+mn-cs"/>
            </a:rPr>
            <a:t>ChZT,</a:t>
          </a:r>
        </a:p>
        <a:p>
          <a:pPr lvl="0" algn="l" defTabSz="800100">
            <a:lnSpc>
              <a:spcPct val="90000"/>
            </a:lnSpc>
            <a:spcBef>
              <a:spcPct val="0"/>
            </a:spcBef>
            <a:spcAft>
              <a:spcPct val="35000"/>
            </a:spcAft>
          </a:pPr>
          <a:r>
            <a:rPr lang="pl-PL" sz="1800" kern="1200">
              <a:ln>
                <a:noFill/>
              </a:ln>
              <a:solidFill>
                <a:sysClr val="windowText" lastClr="000000"/>
              </a:solidFill>
              <a:latin typeface="Calibri"/>
              <a:ea typeface="+mn-ea"/>
              <a:cs typeface="+mn-cs"/>
            </a:rPr>
            <a:t>zawiesina ogólna,</a:t>
          </a:r>
        </a:p>
        <a:p>
          <a:pPr lvl="0" algn="l" defTabSz="800100">
            <a:lnSpc>
              <a:spcPct val="90000"/>
            </a:lnSpc>
            <a:spcBef>
              <a:spcPct val="0"/>
            </a:spcBef>
            <a:spcAft>
              <a:spcPct val="35000"/>
            </a:spcAft>
          </a:pPr>
          <a:r>
            <a:rPr lang="pl-PL" sz="1800" kern="1200">
              <a:ln>
                <a:noFill/>
              </a:ln>
              <a:solidFill>
                <a:sysClr val="windowText" lastClr="000000"/>
              </a:solidFill>
              <a:latin typeface="Calibri"/>
              <a:ea typeface="+mn-ea"/>
              <a:cs typeface="+mn-cs"/>
            </a:rPr>
            <a:t>temperatura,</a:t>
          </a:r>
        </a:p>
        <a:p>
          <a:pPr lvl="0" algn="l" defTabSz="800100">
            <a:lnSpc>
              <a:spcPct val="90000"/>
            </a:lnSpc>
            <a:spcBef>
              <a:spcPct val="0"/>
            </a:spcBef>
            <a:spcAft>
              <a:spcPct val="35000"/>
            </a:spcAft>
          </a:pPr>
          <a:r>
            <a:rPr lang="pl-PL" sz="1800" kern="1200">
              <a:ln>
                <a:noFill/>
              </a:ln>
              <a:solidFill>
                <a:sysClr val="windowText" lastClr="000000"/>
              </a:solidFill>
              <a:latin typeface="Calibri"/>
              <a:ea typeface="+mn-ea"/>
              <a:cs typeface="+mn-cs"/>
            </a:rPr>
            <a:t>całkowite zużycie energi,</a:t>
          </a:r>
        </a:p>
        <a:p>
          <a:pPr lvl="0" algn="l" defTabSz="800100">
            <a:lnSpc>
              <a:spcPct val="90000"/>
            </a:lnSpc>
            <a:spcBef>
              <a:spcPct val="0"/>
            </a:spcBef>
            <a:spcAft>
              <a:spcPct val="35000"/>
            </a:spcAft>
          </a:pPr>
          <a:r>
            <a:rPr lang="pl-PL" sz="1800" kern="1200">
              <a:solidFill>
                <a:sysClr val="windowText" lastClr="000000"/>
              </a:solidFill>
              <a:latin typeface="Calibri"/>
              <a:ea typeface="+mn-ea"/>
              <a:cs typeface="+mn-cs"/>
            </a:rPr>
            <a:t>dobowa przepustowość hydrauliczna.</a:t>
          </a:r>
          <a:endParaRPr lang="pl-PL" sz="1800" kern="1200">
            <a:ln>
              <a:noFill/>
            </a:ln>
            <a:solidFill>
              <a:sysClr val="windowText" lastClr="000000"/>
            </a:solidFill>
            <a:latin typeface="Calibri"/>
            <a:ea typeface="+mn-ea"/>
            <a:cs typeface="+mn-cs"/>
          </a:endParaRPr>
        </a:p>
      </dsp:txBody>
      <dsp:txXfrm>
        <a:off x="0" y="1915030"/>
        <a:ext cx="4250862" cy="2550517"/>
      </dsp:txXfrm>
    </dsp:sp>
    <dsp:sp modelId="{1AE89422-2D8B-4806-88DF-2262F9E780BC}">
      <dsp:nvSpPr>
        <dsp:cNvPr id="0" name=""/>
        <dsp:cNvSpPr/>
      </dsp:nvSpPr>
      <dsp:spPr>
        <a:xfrm>
          <a:off x="4667261" y="1904649"/>
          <a:ext cx="4250862" cy="2550517"/>
        </a:xfrm>
        <a:prstGeom prst="rect">
          <a:avLst/>
        </a:prstGeom>
        <a:solidFill>
          <a:srgbClr val="5B9BD5">
            <a:hueOff val="0"/>
            <a:satOff val="0"/>
            <a:lumOff val="0"/>
            <a:alphaOff val="0"/>
          </a:srgbClr>
        </a:solidFill>
        <a:ln w="1270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pl-PL" sz="1800" kern="1200">
              <a:solidFill>
                <a:sysClr val="windowText" lastClr="000000"/>
              </a:solidFill>
              <a:latin typeface="Calibri"/>
              <a:ea typeface="+mn-ea"/>
              <a:cs typeface="+mn-cs"/>
            </a:rPr>
            <a:t>- odczyn pH,</a:t>
          </a:r>
        </a:p>
        <a:p>
          <a:pPr lvl="0" algn="l" defTabSz="800100">
            <a:lnSpc>
              <a:spcPct val="90000"/>
            </a:lnSpc>
            <a:spcBef>
              <a:spcPct val="0"/>
            </a:spcBef>
            <a:spcAft>
              <a:spcPct val="35000"/>
            </a:spcAft>
          </a:pPr>
          <a:r>
            <a:rPr lang="pl-PL" sz="1800" kern="1200">
              <a:solidFill>
                <a:sysClr val="windowText" lastClr="000000"/>
              </a:solidFill>
              <a:latin typeface="Calibri"/>
              <a:ea typeface="+mn-ea"/>
              <a:cs typeface="+mn-cs"/>
            </a:rPr>
            <a:t>- przewodność,</a:t>
          </a:r>
        </a:p>
        <a:p>
          <a:pPr lvl="0" algn="l" defTabSz="800100">
            <a:lnSpc>
              <a:spcPct val="90000"/>
            </a:lnSpc>
            <a:spcBef>
              <a:spcPct val="0"/>
            </a:spcBef>
            <a:spcAft>
              <a:spcPct val="35000"/>
            </a:spcAft>
          </a:pPr>
          <a:r>
            <a:rPr lang="pl-PL" sz="1800" kern="1200">
              <a:solidFill>
                <a:sysClr val="windowText" lastClr="000000"/>
              </a:solidFill>
              <a:latin typeface="Calibri"/>
              <a:ea typeface="+mn-ea"/>
              <a:cs typeface="+mn-cs"/>
            </a:rPr>
            <a:t>- azot Kiejdahla,</a:t>
          </a:r>
        </a:p>
        <a:p>
          <a:pPr lvl="0" algn="l" defTabSz="800100">
            <a:lnSpc>
              <a:spcPct val="90000"/>
            </a:lnSpc>
            <a:spcBef>
              <a:spcPct val="0"/>
            </a:spcBef>
            <a:spcAft>
              <a:spcPct val="35000"/>
            </a:spcAft>
          </a:pPr>
          <a:r>
            <a:rPr lang="pl-PL" sz="1800" kern="1200">
              <a:solidFill>
                <a:sysClr val="windowText" lastClr="000000"/>
              </a:solidFill>
              <a:latin typeface="Calibri"/>
              <a:ea typeface="+mn-ea"/>
              <a:cs typeface="+mn-cs"/>
            </a:rPr>
            <a:t>- azot amonowy NH</a:t>
          </a:r>
          <a:r>
            <a:rPr lang="pl-PL" sz="1800" kern="1200" baseline="-25000">
              <a:solidFill>
                <a:sysClr val="windowText" lastClr="000000"/>
              </a:solidFill>
              <a:latin typeface="Calibri"/>
              <a:ea typeface="+mn-ea"/>
              <a:cs typeface="+mn-cs"/>
            </a:rPr>
            <a:t>4</a:t>
          </a:r>
          <a:r>
            <a:rPr lang="pl-PL" sz="1800" kern="1200">
              <a:solidFill>
                <a:sysClr val="windowText" lastClr="000000"/>
              </a:solidFill>
              <a:latin typeface="Calibri"/>
              <a:ea typeface="+mn-ea"/>
              <a:cs typeface="+mn-cs"/>
            </a:rPr>
            <a:t> ,</a:t>
          </a:r>
        </a:p>
        <a:p>
          <a:pPr lvl="0" algn="l" defTabSz="800100">
            <a:lnSpc>
              <a:spcPct val="90000"/>
            </a:lnSpc>
            <a:spcBef>
              <a:spcPct val="0"/>
            </a:spcBef>
            <a:spcAft>
              <a:spcPct val="35000"/>
            </a:spcAft>
          </a:pPr>
          <a:r>
            <a:rPr lang="pl-PL" sz="1800" kern="1200">
              <a:solidFill>
                <a:sysClr val="windowText" lastClr="000000"/>
              </a:solidFill>
              <a:latin typeface="Calibri"/>
              <a:ea typeface="+mn-ea"/>
              <a:cs typeface="+mn-cs"/>
            </a:rPr>
            <a:t>- fosfor ogólny.</a:t>
          </a:r>
          <a:endParaRPr lang="pl-PL" sz="1800" kern="1200">
            <a:ln>
              <a:noFill/>
            </a:ln>
            <a:solidFill>
              <a:sysClr val="windowText" lastClr="000000"/>
            </a:solidFill>
            <a:latin typeface="Calibri"/>
            <a:ea typeface="+mn-ea"/>
            <a:cs typeface="+mn-cs"/>
          </a:endParaRPr>
        </a:p>
      </dsp:txBody>
      <dsp:txXfrm>
        <a:off x="4667261" y="1904649"/>
        <a:ext cx="4250862" cy="25505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B22A60-6890-4169-8A5B-51737442607C}">
      <dsp:nvSpPr>
        <dsp:cNvPr id="0" name=""/>
        <dsp:cNvSpPr/>
      </dsp:nvSpPr>
      <dsp:spPr>
        <a:xfrm>
          <a:off x="1012952" y="2989765"/>
          <a:ext cx="1276392" cy="2422970"/>
        </a:xfrm>
        <a:custGeom>
          <a:avLst/>
          <a:gdLst/>
          <a:ahLst/>
          <a:cxnLst/>
          <a:rect l="0" t="0" r="0" b="0"/>
          <a:pathLst>
            <a:path>
              <a:moveTo>
                <a:pt x="0" y="0"/>
              </a:moveTo>
              <a:lnTo>
                <a:pt x="638196" y="0"/>
              </a:lnTo>
              <a:lnTo>
                <a:pt x="638196" y="2422970"/>
              </a:lnTo>
              <a:lnTo>
                <a:pt x="1276392" y="2422970"/>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pl-PL" sz="900" kern="1200"/>
        </a:p>
      </dsp:txBody>
      <dsp:txXfrm>
        <a:off x="1582684" y="4132785"/>
        <a:ext cx="136930" cy="136930"/>
      </dsp:txXfrm>
    </dsp:sp>
    <dsp:sp modelId="{30A241F6-CE3D-4E82-B1A8-13A052DA330D}">
      <dsp:nvSpPr>
        <dsp:cNvPr id="0" name=""/>
        <dsp:cNvSpPr/>
      </dsp:nvSpPr>
      <dsp:spPr>
        <a:xfrm>
          <a:off x="1012952" y="1861318"/>
          <a:ext cx="1276392" cy="1128447"/>
        </a:xfrm>
        <a:custGeom>
          <a:avLst/>
          <a:gdLst/>
          <a:ahLst/>
          <a:cxnLst/>
          <a:rect l="0" t="0" r="0" b="0"/>
          <a:pathLst>
            <a:path>
              <a:moveTo>
                <a:pt x="0" y="1128447"/>
              </a:moveTo>
              <a:lnTo>
                <a:pt x="638196" y="1128447"/>
              </a:lnTo>
              <a:lnTo>
                <a:pt x="638196" y="0"/>
              </a:lnTo>
              <a:lnTo>
                <a:pt x="1276392" y="0"/>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pl-PL" sz="600" kern="1200"/>
        </a:p>
      </dsp:txBody>
      <dsp:txXfrm>
        <a:off x="1608556" y="2382949"/>
        <a:ext cx="85184" cy="85184"/>
      </dsp:txXfrm>
    </dsp:sp>
    <dsp:sp modelId="{D5E3F3A5-8F0D-487F-A685-FDA361688CF4}">
      <dsp:nvSpPr>
        <dsp:cNvPr id="0" name=""/>
        <dsp:cNvSpPr/>
      </dsp:nvSpPr>
      <dsp:spPr>
        <a:xfrm>
          <a:off x="1012952" y="731200"/>
          <a:ext cx="1276392" cy="2258565"/>
        </a:xfrm>
        <a:custGeom>
          <a:avLst/>
          <a:gdLst/>
          <a:ahLst/>
          <a:cxnLst/>
          <a:rect l="0" t="0" r="0" b="0"/>
          <a:pathLst>
            <a:path>
              <a:moveTo>
                <a:pt x="0" y="2258565"/>
              </a:moveTo>
              <a:lnTo>
                <a:pt x="638196" y="2258565"/>
              </a:lnTo>
              <a:lnTo>
                <a:pt x="638196" y="0"/>
              </a:lnTo>
              <a:lnTo>
                <a:pt x="1276392" y="0"/>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pl-PL" sz="900" kern="1200"/>
        </a:p>
      </dsp:txBody>
      <dsp:txXfrm>
        <a:off x="1586292" y="1795626"/>
        <a:ext cx="129714" cy="129714"/>
      </dsp:txXfrm>
    </dsp:sp>
    <dsp:sp modelId="{01D4C288-3BC0-4CE3-A862-78647E756256}">
      <dsp:nvSpPr>
        <dsp:cNvPr id="0" name=""/>
        <dsp:cNvSpPr/>
      </dsp:nvSpPr>
      <dsp:spPr>
        <a:xfrm>
          <a:off x="1012952" y="2989765"/>
          <a:ext cx="1276392" cy="1293225"/>
        </a:xfrm>
        <a:custGeom>
          <a:avLst/>
          <a:gdLst/>
          <a:ahLst/>
          <a:cxnLst/>
          <a:rect l="0" t="0" r="0" b="0"/>
          <a:pathLst>
            <a:path>
              <a:moveTo>
                <a:pt x="0" y="0"/>
              </a:moveTo>
              <a:lnTo>
                <a:pt x="638196" y="0"/>
              </a:lnTo>
              <a:lnTo>
                <a:pt x="638196" y="1293225"/>
              </a:lnTo>
              <a:lnTo>
                <a:pt x="1276392" y="1293225"/>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pl-PL" sz="600" kern="1200"/>
        </a:p>
      </dsp:txBody>
      <dsp:txXfrm>
        <a:off x="1605723" y="3590952"/>
        <a:ext cx="90851" cy="90851"/>
      </dsp:txXfrm>
    </dsp:sp>
    <dsp:sp modelId="{4C68B85D-CB15-4C8E-92D7-48880EC73DD6}">
      <dsp:nvSpPr>
        <dsp:cNvPr id="0" name=""/>
        <dsp:cNvSpPr/>
      </dsp:nvSpPr>
      <dsp:spPr>
        <a:xfrm>
          <a:off x="1012952" y="2944045"/>
          <a:ext cx="1276392" cy="91440"/>
        </a:xfrm>
        <a:custGeom>
          <a:avLst/>
          <a:gdLst/>
          <a:ahLst/>
          <a:cxnLst/>
          <a:rect l="0" t="0" r="0" b="0"/>
          <a:pathLst>
            <a:path>
              <a:moveTo>
                <a:pt x="0" y="45720"/>
              </a:moveTo>
              <a:lnTo>
                <a:pt x="638196" y="45720"/>
              </a:lnTo>
              <a:lnTo>
                <a:pt x="638196" y="128104"/>
              </a:lnTo>
              <a:lnTo>
                <a:pt x="1276392" y="128104"/>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a:off x="1619172" y="2957789"/>
        <a:ext cx="63952" cy="63952"/>
      </dsp:txXfrm>
    </dsp:sp>
    <dsp:sp modelId="{D73A879D-59B8-4B2C-9982-8A78F6A97197}">
      <dsp:nvSpPr>
        <dsp:cNvPr id="0" name=""/>
        <dsp:cNvSpPr/>
      </dsp:nvSpPr>
      <dsp:spPr>
        <a:xfrm rot="16200000">
          <a:off x="-2068020" y="2497845"/>
          <a:ext cx="5178106" cy="98384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pl-PL" sz="4000" kern="1200" dirty="0" smtClean="0"/>
            <a:t>Kryterium wyboru POŚ</a:t>
          </a:r>
          <a:endParaRPr lang="pl-PL" sz="4000" kern="1200" dirty="0"/>
        </a:p>
      </dsp:txBody>
      <dsp:txXfrm>
        <a:off x="-2068020" y="2497845"/>
        <a:ext cx="5178106" cy="983840"/>
      </dsp:txXfrm>
    </dsp:sp>
    <dsp:sp modelId="{7FA56694-4457-41BB-B8F8-B9DA675EFC31}">
      <dsp:nvSpPr>
        <dsp:cNvPr id="0" name=""/>
        <dsp:cNvSpPr/>
      </dsp:nvSpPr>
      <dsp:spPr>
        <a:xfrm>
          <a:off x="2289345" y="2580229"/>
          <a:ext cx="3226995" cy="983840"/>
        </a:xfrm>
        <a:prstGeom prst="rect">
          <a:avLst/>
        </a:prstGeom>
        <a:solidFill>
          <a:srgbClr val="00B0F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pl-PL" sz="2400" kern="1200" smtClean="0"/>
            <a:t>Techniczne</a:t>
          </a:r>
          <a:endParaRPr lang="pl-PL" sz="2400" kern="1200" dirty="0"/>
        </a:p>
      </dsp:txBody>
      <dsp:txXfrm>
        <a:off x="2289345" y="2580229"/>
        <a:ext cx="3226995" cy="983840"/>
      </dsp:txXfrm>
    </dsp:sp>
    <dsp:sp modelId="{3E96E1C2-3F5E-4891-9C6E-BCDA31507A15}">
      <dsp:nvSpPr>
        <dsp:cNvPr id="0" name=""/>
        <dsp:cNvSpPr/>
      </dsp:nvSpPr>
      <dsp:spPr>
        <a:xfrm>
          <a:off x="2289345" y="3791071"/>
          <a:ext cx="3226995" cy="983840"/>
        </a:xfrm>
        <a:prstGeom prst="rect">
          <a:avLst/>
        </a:prstGeom>
        <a:solidFill>
          <a:srgbClr val="FF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pl-PL" sz="2400" kern="1200" smtClean="0"/>
            <a:t>Ekonomiczne</a:t>
          </a:r>
          <a:endParaRPr lang="pl-PL" sz="2400" kern="1200" dirty="0"/>
        </a:p>
      </dsp:txBody>
      <dsp:txXfrm>
        <a:off x="2289345" y="3791071"/>
        <a:ext cx="3226995" cy="983840"/>
      </dsp:txXfrm>
    </dsp:sp>
    <dsp:sp modelId="{73871B35-A593-4F87-88DB-81C06258C8A3}">
      <dsp:nvSpPr>
        <dsp:cNvPr id="0" name=""/>
        <dsp:cNvSpPr/>
      </dsp:nvSpPr>
      <dsp:spPr>
        <a:xfrm>
          <a:off x="2289345" y="239280"/>
          <a:ext cx="3226995" cy="98384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pl-PL" sz="2400" kern="1200" smtClean="0"/>
            <a:t>Ekologiczne</a:t>
          </a:r>
          <a:endParaRPr lang="pl-PL" sz="2400" kern="1200" dirty="0"/>
        </a:p>
      </dsp:txBody>
      <dsp:txXfrm>
        <a:off x="2289345" y="239280"/>
        <a:ext cx="3226995" cy="983840"/>
      </dsp:txXfrm>
    </dsp:sp>
    <dsp:sp modelId="{AE593233-4A4B-40A3-92C1-281C719DECB5}">
      <dsp:nvSpPr>
        <dsp:cNvPr id="0" name=""/>
        <dsp:cNvSpPr/>
      </dsp:nvSpPr>
      <dsp:spPr>
        <a:xfrm>
          <a:off x="2289345" y="1369397"/>
          <a:ext cx="3226995" cy="983840"/>
        </a:xfrm>
        <a:prstGeom prst="rect">
          <a:avLst/>
        </a:prstGeom>
        <a:solidFill>
          <a:srgbClr val="FFC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pl-PL" sz="2400" kern="1200" smtClean="0"/>
            <a:t>Niezawodnościowe</a:t>
          </a:r>
          <a:endParaRPr lang="pl-PL" sz="2400" kern="1200" dirty="0"/>
        </a:p>
      </dsp:txBody>
      <dsp:txXfrm>
        <a:off x="2289345" y="1369397"/>
        <a:ext cx="3226995" cy="983840"/>
      </dsp:txXfrm>
    </dsp:sp>
    <dsp:sp modelId="{BE9457C3-58FD-4672-9108-01E06DA70988}">
      <dsp:nvSpPr>
        <dsp:cNvPr id="0" name=""/>
        <dsp:cNvSpPr/>
      </dsp:nvSpPr>
      <dsp:spPr>
        <a:xfrm>
          <a:off x="2289345" y="4920815"/>
          <a:ext cx="3226995" cy="983840"/>
        </a:xfrm>
        <a:prstGeom prst="rect">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pl-PL" sz="2400" kern="1200" dirty="0" smtClean="0"/>
            <a:t>Przyrodniczo - środowiskowe</a:t>
          </a:r>
          <a:endParaRPr lang="pl-PL" sz="2400" kern="1200" dirty="0"/>
        </a:p>
      </dsp:txBody>
      <dsp:txXfrm>
        <a:off x="2289345" y="4920815"/>
        <a:ext cx="3226995" cy="98384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5240" cy="478701"/>
          </a:xfrm>
          <a:prstGeom prst="rect">
            <a:avLst/>
          </a:prstGeom>
        </p:spPr>
        <p:txBody>
          <a:bodyPr vert="horz" lIns="93744" tIns="46872" rIns="93744" bIns="46872" rtlCol="0"/>
          <a:lstStyle>
            <a:lvl1pPr algn="l">
              <a:defRPr sz="1200"/>
            </a:lvl1pPr>
          </a:lstStyle>
          <a:p>
            <a:endParaRPr lang="pl-PL"/>
          </a:p>
        </p:txBody>
      </p:sp>
      <p:sp>
        <p:nvSpPr>
          <p:cNvPr id="3" name="Symbol zastępczy daty 2"/>
          <p:cNvSpPr>
            <a:spLocks noGrp="1"/>
          </p:cNvSpPr>
          <p:nvPr>
            <p:ph type="dt" idx="1"/>
          </p:nvPr>
        </p:nvSpPr>
        <p:spPr>
          <a:xfrm>
            <a:off x="3889109" y="0"/>
            <a:ext cx="2975240" cy="478701"/>
          </a:xfrm>
          <a:prstGeom prst="rect">
            <a:avLst/>
          </a:prstGeom>
        </p:spPr>
        <p:txBody>
          <a:bodyPr vert="horz" lIns="93744" tIns="46872" rIns="93744" bIns="46872" rtlCol="0"/>
          <a:lstStyle>
            <a:lvl1pPr algn="r">
              <a:defRPr sz="1200"/>
            </a:lvl1pPr>
          </a:lstStyle>
          <a:p>
            <a:fld id="{9E8320D0-C845-483F-968C-1B3F21C2995F}" type="datetimeFigureOut">
              <a:rPr lang="pl-PL" smtClean="0"/>
              <a:pPr/>
              <a:t>2016-06-16</a:t>
            </a:fld>
            <a:endParaRPr lang="pl-PL"/>
          </a:p>
        </p:txBody>
      </p:sp>
      <p:sp>
        <p:nvSpPr>
          <p:cNvPr id="4" name="Symbol zastępczy obrazu slajdu 3"/>
          <p:cNvSpPr>
            <a:spLocks noGrp="1" noRot="1" noChangeAspect="1"/>
          </p:cNvSpPr>
          <p:nvPr>
            <p:ph type="sldImg" idx="2"/>
          </p:nvPr>
        </p:nvSpPr>
        <p:spPr>
          <a:xfrm>
            <a:off x="1285875" y="1192213"/>
            <a:ext cx="4294188" cy="3221037"/>
          </a:xfrm>
          <a:prstGeom prst="rect">
            <a:avLst/>
          </a:prstGeom>
          <a:noFill/>
          <a:ln w="12700">
            <a:solidFill>
              <a:prstClr val="black"/>
            </a:solidFill>
          </a:ln>
        </p:spPr>
        <p:txBody>
          <a:bodyPr vert="horz" lIns="93744" tIns="46872" rIns="93744" bIns="46872" rtlCol="0" anchor="ctr"/>
          <a:lstStyle/>
          <a:p>
            <a:endParaRPr lang="pl-PL"/>
          </a:p>
        </p:txBody>
      </p:sp>
      <p:sp>
        <p:nvSpPr>
          <p:cNvPr id="5" name="Symbol zastępczy notatek 4"/>
          <p:cNvSpPr>
            <a:spLocks noGrp="1"/>
          </p:cNvSpPr>
          <p:nvPr>
            <p:ph type="body" sz="quarter" idx="3"/>
          </p:nvPr>
        </p:nvSpPr>
        <p:spPr>
          <a:xfrm>
            <a:off x="686594" y="4591546"/>
            <a:ext cx="5492750" cy="3756720"/>
          </a:xfrm>
          <a:prstGeom prst="rect">
            <a:avLst/>
          </a:prstGeom>
        </p:spPr>
        <p:txBody>
          <a:bodyPr vert="horz" lIns="93744" tIns="46872" rIns="93744" bIns="46872"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9062176"/>
            <a:ext cx="2975240" cy="478700"/>
          </a:xfrm>
          <a:prstGeom prst="rect">
            <a:avLst/>
          </a:prstGeom>
        </p:spPr>
        <p:txBody>
          <a:bodyPr vert="horz" lIns="93744" tIns="46872" rIns="93744" bIns="46872"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9109" y="9062176"/>
            <a:ext cx="2975240" cy="478700"/>
          </a:xfrm>
          <a:prstGeom prst="rect">
            <a:avLst/>
          </a:prstGeom>
        </p:spPr>
        <p:txBody>
          <a:bodyPr vert="horz" lIns="93744" tIns="46872" rIns="93744" bIns="46872" rtlCol="0" anchor="b"/>
          <a:lstStyle>
            <a:lvl1pPr algn="r">
              <a:defRPr sz="1200"/>
            </a:lvl1pPr>
          </a:lstStyle>
          <a:p>
            <a:fld id="{325FA97F-10E5-4DA3-B46E-83D94C41E1F9}" type="slidenum">
              <a:rPr lang="pl-PL" smtClean="0"/>
              <a:pPr/>
              <a:t>‹#›</a:t>
            </a:fld>
            <a:endParaRPr lang="pl-PL"/>
          </a:p>
        </p:txBody>
      </p:sp>
    </p:spTree>
    <p:extLst>
      <p:ext uri="{BB962C8B-B14F-4D97-AF65-F5344CB8AC3E}">
        <p14:creationId xmlns:p14="http://schemas.microsoft.com/office/powerpoint/2010/main" val="2644211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ChangeArrowheads="1" noTextEdit="1"/>
          </p:cNvSpPr>
          <p:nvPr>
            <p:ph type="sldImg"/>
          </p:nvPr>
        </p:nvSpPr>
        <p:spPr>
          <a:xfrm>
            <a:off x="890588" y="765175"/>
            <a:ext cx="5097462" cy="3824288"/>
          </a:xfrm>
          <a:ln/>
        </p:spPr>
      </p:sp>
      <p:sp>
        <p:nvSpPr>
          <p:cNvPr id="5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smtClean="0"/>
          </a:p>
        </p:txBody>
      </p:sp>
    </p:spTree>
    <p:extLst>
      <p:ext uri="{BB962C8B-B14F-4D97-AF65-F5344CB8AC3E}">
        <p14:creationId xmlns:p14="http://schemas.microsoft.com/office/powerpoint/2010/main" val="2951477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ChangeArrowheads="1" noTextEdit="1"/>
          </p:cNvSpPr>
          <p:nvPr>
            <p:ph type="sldImg"/>
          </p:nvPr>
        </p:nvSpPr>
        <p:spPr>
          <a:xfrm>
            <a:off x="890588" y="765175"/>
            <a:ext cx="5097462" cy="3824288"/>
          </a:xfrm>
          <a:ln/>
        </p:spPr>
      </p:sp>
      <p:sp>
        <p:nvSpPr>
          <p:cNvPr id="5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smtClean="0"/>
          </a:p>
        </p:txBody>
      </p:sp>
    </p:spTree>
    <p:extLst>
      <p:ext uri="{BB962C8B-B14F-4D97-AF65-F5344CB8AC3E}">
        <p14:creationId xmlns:p14="http://schemas.microsoft.com/office/powerpoint/2010/main" val="2951477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8EDDAAC1-3170-4F2D-96EB-D34D6AD3C7AC}" type="datetimeFigureOut">
              <a:rPr lang="pl-PL" smtClean="0"/>
              <a:pPr/>
              <a:t>2016-06-16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DF311F1-2CDF-4483-82BC-0EE065F8653E}"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EDDAAC1-3170-4F2D-96EB-D34D6AD3C7AC}" type="datetimeFigureOut">
              <a:rPr lang="pl-PL" smtClean="0"/>
              <a:pPr/>
              <a:t>2016-06-16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DF311F1-2CDF-4483-82BC-0EE065F8653E}"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EDDAAC1-3170-4F2D-96EB-D34D6AD3C7AC}" type="datetimeFigureOut">
              <a:rPr lang="pl-PL" smtClean="0"/>
              <a:pPr/>
              <a:t>2016-06-16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DF311F1-2CDF-4483-82BC-0EE065F8653E}"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EDDAAC1-3170-4F2D-96EB-D34D6AD3C7AC}" type="datetimeFigureOut">
              <a:rPr lang="pl-PL" smtClean="0"/>
              <a:pPr/>
              <a:t>2016-06-16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DF311F1-2CDF-4483-82BC-0EE065F8653E}"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8EDDAAC1-3170-4F2D-96EB-D34D6AD3C7AC}" type="datetimeFigureOut">
              <a:rPr lang="pl-PL" smtClean="0"/>
              <a:pPr/>
              <a:t>2016-06-16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DF311F1-2CDF-4483-82BC-0EE065F8653E}"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8EDDAAC1-3170-4F2D-96EB-D34D6AD3C7AC}" type="datetimeFigureOut">
              <a:rPr lang="pl-PL" smtClean="0"/>
              <a:pPr/>
              <a:t>2016-06-16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DF311F1-2CDF-4483-82BC-0EE065F8653E}"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8EDDAAC1-3170-4F2D-96EB-D34D6AD3C7AC}" type="datetimeFigureOut">
              <a:rPr lang="pl-PL" smtClean="0"/>
              <a:pPr/>
              <a:t>2016-06-16</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CDF311F1-2CDF-4483-82BC-0EE065F8653E}"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8EDDAAC1-3170-4F2D-96EB-D34D6AD3C7AC}" type="datetimeFigureOut">
              <a:rPr lang="pl-PL" smtClean="0"/>
              <a:pPr/>
              <a:t>2016-06-16</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CDF311F1-2CDF-4483-82BC-0EE065F8653E}"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8EDDAAC1-3170-4F2D-96EB-D34D6AD3C7AC}" type="datetimeFigureOut">
              <a:rPr lang="pl-PL" smtClean="0"/>
              <a:pPr/>
              <a:t>2016-06-16</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CDF311F1-2CDF-4483-82BC-0EE065F8653E}"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8EDDAAC1-3170-4F2D-96EB-D34D6AD3C7AC}" type="datetimeFigureOut">
              <a:rPr lang="pl-PL" smtClean="0"/>
              <a:pPr/>
              <a:t>2016-06-16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DF311F1-2CDF-4483-82BC-0EE065F8653E}"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8EDDAAC1-3170-4F2D-96EB-D34D6AD3C7AC}" type="datetimeFigureOut">
              <a:rPr lang="pl-PL" smtClean="0"/>
              <a:pPr/>
              <a:t>2016-06-16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DF311F1-2CDF-4483-82BC-0EE065F8653E}"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DDAAC1-3170-4F2D-96EB-D34D6AD3C7AC}" type="datetimeFigureOut">
              <a:rPr lang="pl-PL" smtClean="0"/>
              <a:pPr/>
              <a:t>2016-06-16</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F311F1-2CDF-4483-82BC-0EE065F8653E}"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3"/>
          <p:cNvSpPr>
            <a:spLocks noGrp="1" noChangeArrowheads="1"/>
          </p:cNvSpPr>
          <p:nvPr>
            <p:ph type="ctrTitle"/>
          </p:nvPr>
        </p:nvSpPr>
        <p:spPr>
          <a:xfrm>
            <a:off x="323528" y="3532990"/>
            <a:ext cx="8605838" cy="1143000"/>
          </a:xfrm>
        </p:spPr>
        <p:txBody>
          <a:bodyPr>
            <a:noAutofit/>
          </a:bodyPr>
          <a:lstStyle/>
          <a:p>
            <a:pPr>
              <a:defRPr/>
            </a:pPr>
            <a:r>
              <a:rPr lang="pl-PL" sz="3200" b="1" dirty="0"/>
              <a:t>Przydomowe oczyszczalnie ścieków </a:t>
            </a:r>
            <a:r>
              <a:rPr lang="pl-PL" sz="3200" b="1" dirty="0" smtClean="0"/>
              <a:t/>
            </a:r>
            <a:br>
              <a:rPr lang="pl-PL" sz="3200" b="1" dirty="0" smtClean="0"/>
            </a:br>
            <a:r>
              <a:rPr lang="pl-PL" sz="3200" b="1" dirty="0" smtClean="0"/>
              <a:t>na </a:t>
            </a:r>
            <a:r>
              <a:rPr lang="pl-PL" sz="3200" b="1" dirty="0"/>
              <a:t>terenach </a:t>
            </a:r>
            <a:r>
              <a:rPr lang="pl-PL" sz="3200" b="1" dirty="0" smtClean="0"/>
              <a:t>o </a:t>
            </a:r>
            <a:r>
              <a:rPr lang="pl-PL" sz="3200" b="1" dirty="0"/>
              <a:t>rozproszonej zabudowie</a:t>
            </a:r>
            <a:endParaRPr lang="pl-PL" sz="3200" b="1" dirty="0"/>
          </a:p>
        </p:txBody>
      </p:sp>
      <p:sp>
        <p:nvSpPr>
          <p:cNvPr id="3076" name="Rectangle 4"/>
          <p:cNvSpPr>
            <a:spLocks noChangeArrowheads="1"/>
          </p:cNvSpPr>
          <p:nvPr/>
        </p:nvSpPr>
        <p:spPr bwMode="auto">
          <a:xfrm>
            <a:off x="809409" y="1068187"/>
            <a:ext cx="7759700" cy="683700"/>
          </a:xfrm>
          <a:prstGeom prst="rect">
            <a:avLst/>
          </a:prstGeom>
          <a:noFill/>
          <a:ln w="9525">
            <a:noFill/>
            <a:miter lim="800000"/>
            <a:headEnd/>
            <a:tailEnd/>
          </a:ln>
          <a:effectLst/>
        </p:spPr>
        <p:txBody>
          <a:bodyPr lIns="97969" tIns="48984" rIns="97969" bIns="48984">
            <a:spAutoFit/>
          </a:bodyPr>
          <a:lstStyle/>
          <a:p>
            <a:pPr algn="ctr" defTabSz="979488" eaLnBrk="1" hangingPunct="1">
              <a:defRPr/>
            </a:pPr>
            <a:r>
              <a:rPr lang="pl-PL" sz="1900" dirty="0" smtClean="0">
                <a:solidFill>
                  <a:schemeClr val="tx2"/>
                </a:solidFill>
                <a:latin typeface="Times New Roman" panose="02020603050405020304" pitchFamily="18" charset="0"/>
                <a:cs typeface="Times New Roman" panose="02020603050405020304" pitchFamily="18" charset="0"/>
              </a:rPr>
              <a:t>Wydział </a:t>
            </a:r>
            <a:r>
              <a:rPr lang="pl-PL" sz="1900" dirty="0">
                <a:solidFill>
                  <a:schemeClr val="tx2"/>
                </a:solidFill>
                <a:latin typeface="Times New Roman" panose="02020603050405020304" pitchFamily="18" charset="0"/>
                <a:cs typeface="Times New Roman" panose="02020603050405020304" pitchFamily="18" charset="0"/>
              </a:rPr>
              <a:t>Inżynierii Środowiska  i  Geodezji</a:t>
            </a:r>
          </a:p>
          <a:p>
            <a:pPr algn="ctr" defTabSz="979488" eaLnBrk="1" hangingPunct="1">
              <a:defRPr/>
            </a:pPr>
            <a:r>
              <a:rPr lang="pl-PL" sz="1900" dirty="0">
                <a:solidFill>
                  <a:schemeClr val="tx2"/>
                </a:solidFill>
                <a:latin typeface="Times New Roman" panose="02020603050405020304" pitchFamily="18" charset="0"/>
                <a:cs typeface="Times New Roman" panose="02020603050405020304" pitchFamily="18" charset="0"/>
              </a:rPr>
              <a:t>Katedra Inżynierii Sanitarnej i Gospodarki Wodnej</a:t>
            </a:r>
          </a:p>
        </p:txBody>
      </p:sp>
      <p:sp>
        <p:nvSpPr>
          <p:cNvPr id="3077" name="Rectangle 5"/>
          <p:cNvSpPr>
            <a:spLocks noChangeArrowheads="1"/>
          </p:cNvSpPr>
          <p:nvPr/>
        </p:nvSpPr>
        <p:spPr bwMode="auto">
          <a:xfrm>
            <a:off x="2843808" y="2472124"/>
            <a:ext cx="4137391" cy="422090"/>
          </a:xfrm>
          <a:prstGeom prst="rect">
            <a:avLst/>
          </a:prstGeom>
          <a:noFill/>
          <a:ln w="9525">
            <a:noFill/>
            <a:miter lim="800000"/>
            <a:headEnd/>
            <a:tailEnd/>
          </a:ln>
          <a:effectLst/>
        </p:spPr>
        <p:txBody>
          <a:bodyPr wrap="none" lIns="97969" tIns="48984" rIns="97969" bIns="48984">
            <a:spAutoFit/>
          </a:bodyPr>
          <a:lstStyle/>
          <a:p>
            <a:pPr defTabSz="979488" eaLnBrk="1" hangingPunct="1">
              <a:defRPr/>
            </a:pPr>
            <a:r>
              <a:rPr lang="pl-PL" sz="2100" b="1" dirty="0" smtClean="0">
                <a:cs typeface="+mn-cs"/>
              </a:rPr>
              <a:t>Dr hab. inż. Krzysztof   </a:t>
            </a:r>
            <a:r>
              <a:rPr lang="pl-PL" sz="2100" b="1" dirty="0">
                <a:cs typeface="+mn-cs"/>
              </a:rPr>
              <a:t>Chmielowski</a:t>
            </a:r>
            <a:endParaRPr lang="pl-PL" sz="1100" b="1" dirty="0">
              <a:cs typeface="+mn-cs"/>
            </a:endParaRPr>
          </a:p>
        </p:txBody>
      </p:sp>
      <p:sp>
        <p:nvSpPr>
          <p:cNvPr id="3081" name="Rectangle 9"/>
          <p:cNvSpPr>
            <a:spLocks noChangeArrowheads="1"/>
          </p:cNvSpPr>
          <p:nvPr/>
        </p:nvSpPr>
        <p:spPr bwMode="auto">
          <a:xfrm>
            <a:off x="3344186" y="6313488"/>
            <a:ext cx="2671542" cy="683700"/>
          </a:xfrm>
          <a:prstGeom prst="rect">
            <a:avLst/>
          </a:prstGeom>
          <a:noFill/>
          <a:ln w="9525">
            <a:noFill/>
            <a:miter lim="800000"/>
            <a:headEnd/>
            <a:tailEnd/>
          </a:ln>
          <a:effectLst/>
        </p:spPr>
        <p:txBody>
          <a:bodyPr wrap="none" lIns="97969" tIns="48984" rIns="97969" bIns="48984">
            <a:spAutoFit/>
          </a:bodyPr>
          <a:lstStyle/>
          <a:p>
            <a:pPr algn="ctr" defTabSz="979488" eaLnBrk="1" hangingPunct="1">
              <a:defRPr/>
            </a:pPr>
            <a:r>
              <a:rPr lang="pl-PL" sz="1900" b="1" dirty="0" smtClean="0">
                <a:cs typeface="+mn-cs"/>
              </a:rPr>
              <a:t>Bystre, 16</a:t>
            </a:r>
            <a:r>
              <a:rPr lang="pl-PL" sz="1900" b="1" dirty="0" smtClean="0"/>
              <a:t> czerwiec</a:t>
            </a:r>
            <a:r>
              <a:rPr lang="pl-PL" sz="1900" b="1" dirty="0" smtClean="0">
                <a:cs typeface="+mn-cs"/>
              </a:rPr>
              <a:t> </a:t>
            </a:r>
            <a:r>
              <a:rPr lang="pl-PL" sz="1900" b="1" dirty="0" smtClean="0">
                <a:cs typeface="+mn-cs"/>
              </a:rPr>
              <a:t>2016</a:t>
            </a:r>
            <a:r>
              <a:rPr lang="pl-PL" sz="1900" dirty="0">
                <a:cs typeface="+mn-cs"/>
              </a:rPr>
              <a:t/>
            </a:r>
            <a:br>
              <a:rPr lang="pl-PL" sz="1900" dirty="0">
                <a:cs typeface="+mn-cs"/>
              </a:rPr>
            </a:br>
            <a:endParaRPr lang="pl-PL" sz="1900" dirty="0">
              <a:cs typeface="+mn-cs"/>
            </a:endParaRPr>
          </a:p>
        </p:txBody>
      </p:sp>
      <p:pic>
        <p:nvPicPr>
          <p:cNvPr id="23556" name="Picture 4" descr="http://www.krasp.org.pl/pliki/8d0578fcc73549eda72dec9117fcdc65.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323528" y="111921"/>
            <a:ext cx="1332148" cy="180791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4"/>
          <p:cNvSpPr>
            <a:spLocks noChangeArrowheads="1"/>
          </p:cNvSpPr>
          <p:nvPr/>
        </p:nvSpPr>
        <p:spPr bwMode="auto">
          <a:xfrm>
            <a:off x="800100" y="-183070"/>
            <a:ext cx="7759700" cy="1253087"/>
          </a:xfrm>
          <a:prstGeom prst="rect">
            <a:avLst/>
          </a:prstGeom>
          <a:noFill/>
          <a:ln w="9525">
            <a:noFill/>
            <a:miter lim="800000"/>
            <a:headEnd/>
            <a:tailEnd/>
          </a:ln>
          <a:effectLst/>
        </p:spPr>
        <p:txBody>
          <a:bodyPr lIns="97969" tIns="48984" rIns="97969" bIns="48984">
            <a:spAutoFit/>
          </a:bodyPr>
          <a:lstStyle/>
          <a:p>
            <a:pPr algn="ctr" defTabSz="979488" eaLnBrk="1" hangingPunct="1">
              <a:defRPr/>
            </a:pPr>
            <a:r>
              <a:rPr lang="pl-PL" sz="1900" b="1" dirty="0" smtClean="0">
                <a:cs typeface="+mn-cs"/>
              </a:rPr>
              <a:t> </a:t>
            </a:r>
            <a:r>
              <a:rPr lang="pl-PL" sz="1900" b="1" dirty="0">
                <a:cs typeface="+mn-cs"/>
              </a:rPr>
              <a:t/>
            </a:r>
            <a:br>
              <a:rPr lang="pl-PL" sz="1900" b="1" dirty="0">
                <a:cs typeface="+mn-cs"/>
              </a:rPr>
            </a:br>
            <a:r>
              <a:rPr lang="pl-PL" sz="2800" b="1" dirty="0" smtClean="0">
                <a:solidFill>
                  <a:schemeClr val="tx2"/>
                </a:solidFill>
                <a:latin typeface="Times New Roman" panose="02020603050405020304" pitchFamily="18" charset="0"/>
                <a:cs typeface="Times New Roman" panose="02020603050405020304" pitchFamily="18" charset="0"/>
              </a:rPr>
              <a:t>UNIWERSYTET ROLNICZY </a:t>
            </a:r>
          </a:p>
          <a:p>
            <a:pPr algn="ctr" defTabSz="979488" eaLnBrk="1" hangingPunct="1">
              <a:defRPr/>
            </a:pPr>
            <a:r>
              <a:rPr lang="pl-PL" sz="2800" b="1" dirty="0">
                <a:solidFill>
                  <a:schemeClr val="tx2"/>
                </a:solidFill>
                <a:latin typeface="Times New Roman" panose="02020603050405020304" pitchFamily="18" charset="0"/>
                <a:cs typeface="Times New Roman" panose="02020603050405020304" pitchFamily="18" charset="0"/>
              </a:rPr>
              <a:t>i</a:t>
            </a:r>
            <a:r>
              <a:rPr lang="pl-PL" sz="2800" b="1" dirty="0" smtClean="0">
                <a:solidFill>
                  <a:schemeClr val="tx2"/>
                </a:solidFill>
                <a:latin typeface="Times New Roman" panose="02020603050405020304" pitchFamily="18" charset="0"/>
                <a:cs typeface="Times New Roman" panose="02020603050405020304" pitchFamily="18" charset="0"/>
              </a:rPr>
              <a:t>m. Hugona Kołłątaja w Krakowie</a:t>
            </a:r>
            <a:endParaRPr lang="pl-PL" sz="2800" b="1"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8001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179512" y="116632"/>
            <a:ext cx="8803282" cy="5529719"/>
          </a:xfrm>
          <a:prstGeom prst="rect">
            <a:avLst/>
          </a:prstGeom>
        </p:spPr>
        <p:txBody>
          <a:bodyPr wrap="square">
            <a:spAutoFit/>
          </a:bodyPr>
          <a:lstStyle/>
          <a:p>
            <a:pPr algn="ctr"/>
            <a:r>
              <a:rPr lang="pl-PL" sz="3200" b="1" dirty="0" smtClean="0">
                <a:solidFill>
                  <a:srgbClr val="00B0F0"/>
                </a:solidFill>
              </a:rPr>
              <a:t>II. </a:t>
            </a:r>
            <a:r>
              <a:rPr lang="pl-PL" sz="3200" b="1" dirty="0">
                <a:solidFill>
                  <a:srgbClr val="00B0F0"/>
                </a:solidFill>
              </a:rPr>
              <a:t>ZWIĘKSZENIE ZASOBÓW </a:t>
            </a:r>
            <a:r>
              <a:rPr lang="pl-PL" sz="3200" b="1" dirty="0" smtClean="0">
                <a:solidFill>
                  <a:srgbClr val="00B0F0"/>
                </a:solidFill>
              </a:rPr>
              <a:t>WÓD </a:t>
            </a:r>
            <a:r>
              <a:rPr lang="pl-PL" sz="3200" b="1" dirty="0">
                <a:solidFill>
                  <a:srgbClr val="00B0F0"/>
                </a:solidFill>
              </a:rPr>
              <a:t>DO </a:t>
            </a:r>
            <a:r>
              <a:rPr lang="pl-PL" sz="3200" b="1" dirty="0" smtClean="0">
                <a:solidFill>
                  <a:srgbClr val="00B0F0"/>
                </a:solidFill>
              </a:rPr>
              <a:t>CELÓW KONSUMPCYJNYCH </a:t>
            </a:r>
            <a:br>
              <a:rPr lang="pl-PL" sz="3200" b="1" dirty="0" smtClean="0">
                <a:solidFill>
                  <a:srgbClr val="00B0F0"/>
                </a:solidFill>
              </a:rPr>
            </a:br>
            <a:r>
              <a:rPr lang="pl-PL" sz="3200" b="1" dirty="0" smtClean="0">
                <a:solidFill>
                  <a:srgbClr val="00B0F0"/>
                </a:solidFill>
              </a:rPr>
              <a:t>I GOSPODARCZYCH</a:t>
            </a:r>
            <a:endParaRPr lang="pl-PL" sz="3200" b="1" dirty="0">
              <a:solidFill>
                <a:srgbClr val="00B0F0"/>
              </a:solidFill>
            </a:endParaRPr>
          </a:p>
          <a:p>
            <a:pPr algn="just">
              <a:spcAft>
                <a:spcPts val="1200"/>
              </a:spcAft>
            </a:pPr>
            <a:endParaRPr lang="pl-PL" sz="1100" b="1" baseline="-25000" dirty="0">
              <a:solidFill>
                <a:srgbClr val="00B0F0"/>
              </a:solidFill>
            </a:endParaRPr>
          </a:p>
          <a:p>
            <a:pPr algn="just">
              <a:spcAft>
                <a:spcPts val="2400"/>
              </a:spcAft>
            </a:pPr>
            <a:r>
              <a:rPr lang="pl-PL" sz="2000" dirty="0" smtClean="0"/>
              <a:t>6. Technologie </a:t>
            </a:r>
            <a:r>
              <a:rPr lang="pl-PL" sz="2000" dirty="0"/>
              <a:t>małej retencji i wykorzystania wód opadowych na terenach zurbanizowanych, a także w obiegach technologicznych i na potrzeby gospodarcze.</a:t>
            </a:r>
          </a:p>
          <a:p>
            <a:pPr algn="just">
              <a:spcAft>
                <a:spcPts val="2400"/>
              </a:spcAft>
            </a:pPr>
            <a:r>
              <a:rPr lang="pl-PL" sz="2000" dirty="0"/>
              <a:t>7. Inteligentne systemy odprowadzania wód opadowych integrujące potencjał retencji naturalnej, quasi-naturalnej oraz kanałowej (infrastrukturalnej).</a:t>
            </a:r>
          </a:p>
          <a:p>
            <a:pPr algn="just">
              <a:spcAft>
                <a:spcPts val="2400"/>
              </a:spcAft>
            </a:pPr>
            <a:r>
              <a:rPr lang="pl-PL" sz="2000" dirty="0"/>
              <a:t>8. Rozwiązania inżynieryjne, przestrzenne i organizacyjne retencjonowania, oczyszczania i zagospodarowania wód opadowych w przestrzeni miejskiej i na terenach o niskiej urbanizacji jako alternatywa dla rozwiązań "</a:t>
            </a:r>
            <a:r>
              <a:rPr lang="pl-PL" sz="2000" dirty="0" err="1"/>
              <a:t>collect</a:t>
            </a:r>
            <a:r>
              <a:rPr lang="pl-PL" sz="2000" dirty="0"/>
              <a:t> and </a:t>
            </a:r>
            <a:r>
              <a:rPr lang="pl-PL" sz="2000" dirty="0" err="1"/>
              <a:t>drain</a:t>
            </a:r>
            <a:r>
              <a:rPr lang="pl-PL" sz="2000" dirty="0"/>
              <a:t>". </a:t>
            </a:r>
          </a:p>
        </p:txBody>
      </p:sp>
    </p:spTree>
    <p:extLst>
      <p:ext uri="{BB962C8B-B14F-4D97-AF65-F5344CB8AC3E}">
        <p14:creationId xmlns:p14="http://schemas.microsoft.com/office/powerpoint/2010/main" val="19775004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179512" y="116632"/>
            <a:ext cx="8803282" cy="5529719"/>
          </a:xfrm>
          <a:prstGeom prst="rect">
            <a:avLst/>
          </a:prstGeom>
        </p:spPr>
        <p:txBody>
          <a:bodyPr wrap="square">
            <a:spAutoFit/>
          </a:bodyPr>
          <a:lstStyle/>
          <a:p>
            <a:pPr algn="just"/>
            <a:r>
              <a:rPr lang="pl-PL" sz="3200" b="1" dirty="0" smtClean="0">
                <a:solidFill>
                  <a:srgbClr val="00B0F0"/>
                </a:solidFill>
              </a:rPr>
              <a:t>III</a:t>
            </a:r>
            <a:r>
              <a:rPr lang="pl-PL" sz="3200" b="1" dirty="0">
                <a:solidFill>
                  <a:srgbClr val="00B0F0"/>
                </a:solidFill>
              </a:rPr>
              <a:t>. POPRAWA JAKOŚCI WÓD POWIERZCHNIOWYCH </a:t>
            </a:r>
            <a:r>
              <a:rPr lang="pl-PL" sz="3200" b="1" dirty="0" smtClean="0">
                <a:solidFill>
                  <a:srgbClr val="00B0F0"/>
                </a:solidFill>
              </a:rPr>
              <a:t>I PODZIEMNYCH</a:t>
            </a:r>
            <a:endParaRPr lang="pl-PL" sz="3200" b="1" dirty="0">
              <a:solidFill>
                <a:srgbClr val="00B0F0"/>
              </a:solidFill>
            </a:endParaRPr>
          </a:p>
          <a:p>
            <a:pPr algn="just"/>
            <a:endParaRPr lang="pl-PL" sz="3200" b="1" dirty="0">
              <a:solidFill>
                <a:srgbClr val="00B0F0"/>
              </a:solidFill>
            </a:endParaRPr>
          </a:p>
          <a:p>
            <a:pPr algn="just">
              <a:spcAft>
                <a:spcPts val="1200"/>
              </a:spcAft>
            </a:pPr>
            <a:endParaRPr lang="pl-PL" sz="1100" b="1" baseline="-25000" dirty="0">
              <a:solidFill>
                <a:srgbClr val="00B0F0"/>
              </a:solidFill>
            </a:endParaRPr>
          </a:p>
          <a:p>
            <a:pPr algn="just">
              <a:spcAft>
                <a:spcPts val="2400"/>
              </a:spcAft>
            </a:pPr>
            <a:r>
              <a:rPr lang="pl-PL" dirty="0" smtClean="0"/>
              <a:t>1. </a:t>
            </a:r>
            <a:r>
              <a:rPr lang="pl-PL" dirty="0"/>
              <a:t>Rozwiązania dla poprawy stanu ekologicznego zdegradowanych rzek, ekosystemów wodnych i od wód zależnych (</a:t>
            </a:r>
            <a:r>
              <a:rPr lang="pl-PL" dirty="0" err="1"/>
              <a:t>renaturyzacja</a:t>
            </a:r>
            <a:r>
              <a:rPr lang="pl-PL" dirty="0"/>
              <a:t> i rewitalizacja), w tym przeciwdziałanie eutrofizacji.</a:t>
            </a:r>
          </a:p>
          <a:p>
            <a:pPr algn="just">
              <a:spcAft>
                <a:spcPts val="2400"/>
              </a:spcAft>
            </a:pPr>
            <a:r>
              <a:rPr lang="pl-PL" dirty="0"/>
              <a:t>2. Techniki i metody rewitalizacji małych akwenów oraz cieków wodnych</a:t>
            </a:r>
            <a:r>
              <a:rPr lang="pl-PL" dirty="0" smtClean="0"/>
              <a:t>.</a:t>
            </a:r>
          </a:p>
          <a:p>
            <a:pPr lvl="0" algn="just">
              <a:spcAft>
                <a:spcPts val="2400"/>
              </a:spcAft>
            </a:pPr>
            <a:r>
              <a:rPr lang="pl-PL" dirty="0" smtClean="0"/>
              <a:t>3. Biochemiczna   </a:t>
            </a:r>
            <a:r>
              <a:rPr lang="pl-PL" dirty="0" err="1"/>
              <a:t>remediacja</a:t>
            </a:r>
            <a:r>
              <a:rPr lang="pl-PL" dirty="0"/>
              <a:t>    i   magazynowanie   </a:t>
            </a:r>
            <a:r>
              <a:rPr lang="pl-PL" dirty="0" smtClean="0"/>
              <a:t>wód   </a:t>
            </a:r>
            <a:r>
              <a:rPr lang="pl-PL" dirty="0"/>
              <a:t>powierzchniowych   </a:t>
            </a:r>
            <a:r>
              <a:rPr lang="pl-PL" dirty="0" smtClean="0"/>
              <a:t/>
            </a:r>
            <a:br>
              <a:rPr lang="pl-PL" dirty="0" smtClean="0"/>
            </a:br>
            <a:r>
              <a:rPr lang="pl-PL" dirty="0" smtClean="0"/>
              <a:t>z    </a:t>
            </a:r>
            <a:r>
              <a:rPr lang="pl-PL" dirty="0"/>
              <a:t>infiltracją   hydrodynamiczną dla stabilizacji eksploatowanych poziomów wodonośnych.</a:t>
            </a:r>
          </a:p>
          <a:p>
            <a:pPr algn="just">
              <a:spcAft>
                <a:spcPts val="2400"/>
              </a:spcAft>
            </a:pPr>
            <a:r>
              <a:rPr lang="pl-PL" dirty="0" smtClean="0"/>
              <a:t>4. Rozwiązania   </a:t>
            </a:r>
            <a:r>
              <a:rPr lang="pl-PL" dirty="0"/>
              <a:t>dla   efektywnej   ochrony   głównych   zbiorników   wód   podziemnych   przed   zagrożeniami antropogenicznymi na terenach poprzemysłowych i </a:t>
            </a:r>
            <a:r>
              <a:rPr lang="pl-PL" dirty="0" smtClean="0"/>
              <a:t>zdegradowanych.</a:t>
            </a:r>
            <a:endParaRPr lang="pl-PL" dirty="0"/>
          </a:p>
        </p:txBody>
      </p:sp>
    </p:spTree>
    <p:extLst>
      <p:ext uri="{BB962C8B-B14F-4D97-AF65-F5344CB8AC3E}">
        <p14:creationId xmlns:p14="http://schemas.microsoft.com/office/powerpoint/2010/main" val="27689459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179512" y="116631"/>
            <a:ext cx="8803282" cy="5447645"/>
          </a:xfrm>
          <a:prstGeom prst="rect">
            <a:avLst/>
          </a:prstGeom>
        </p:spPr>
        <p:txBody>
          <a:bodyPr wrap="square">
            <a:spAutoFit/>
          </a:bodyPr>
          <a:lstStyle/>
          <a:p>
            <a:pPr>
              <a:spcAft>
                <a:spcPts val="1200"/>
              </a:spcAft>
            </a:pPr>
            <a:r>
              <a:rPr lang="pl-PL" sz="3200" b="1" dirty="0">
                <a:solidFill>
                  <a:srgbClr val="00B0F0"/>
                </a:solidFill>
              </a:rPr>
              <a:t>IV. OCZYSZCZANIE ŚCIEKÓW </a:t>
            </a:r>
            <a:endParaRPr lang="pl-PL" sz="3200" b="1" dirty="0" smtClean="0">
              <a:solidFill>
                <a:srgbClr val="00B0F0"/>
              </a:solidFill>
            </a:endParaRPr>
          </a:p>
          <a:p>
            <a:pPr marL="342900" indent="-342900" algn="just">
              <a:spcAft>
                <a:spcPts val="1800"/>
              </a:spcAft>
              <a:buAutoNum type="arabicPeriod"/>
            </a:pPr>
            <a:r>
              <a:rPr lang="pl-PL" dirty="0" smtClean="0"/>
              <a:t>Oczyszczanie </a:t>
            </a:r>
            <a:r>
              <a:rPr lang="pl-PL" dirty="0"/>
              <a:t>ścieków poprzez nowatorskie metody technologiczne, innowacyjne konstrukcje urządzeń, a także stosowanie reagentów i preparatów nowej generacji. </a:t>
            </a:r>
            <a:endParaRPr lang="pl-PL" dirty="0" smtClean="0"/>
          </a:p>
          <a:p>
            <a:pPr marL="342900" indent="-342900" algn="just">
              <a:spcAft>
                <a:spcPts val="1800"/>
              </a:spcAft>
              <a:buAutoNum type="arabicPeriod"/>
            </a:pPr>
            <a:r>
              <a:rPr lang="pl-PL" dirty="0" smtClean="0"/>
              <a:t>Innowacyjne </a:t>
            </a:r>
            <a:r>
              <a:rPr lang="pl-PL" dirty="0"/>
              <a:t>metody, procesy, materiały do usuwania ze ścieków trwałych zanieczyszczeń organicznych (TZO), w tym substancji biologicznie czynnych. </a:t>
            </a:r>
            <a:endParaRPr lang="pl-PL" dirty="0" smtClean="0"/>
          </a:p>
          <a:p>
            <a:pPr marL="342900" indent="-342900" algn="just">
              <a:spcAft>
                <a:spcPts val="1800"/>
              </a:spcAft>
              <a:buAutoNum type="arabicPeriod"/>
            </a:pPr>
            <a:r>
              <a:rPr lang="pl-PL" dirty="0" smtClean="0"/>
              <a:t>Rozwój </a:t>
            </a:r>
            <a:r>
              <a:rPr lang="pl-PL" dirty="0"/>
              <a:t>metod dezynfekcji ścieków z uwzględnieniem ograniczenia możliwości powstawania szkodliwych produktów ubocznych. </a:t>
            </a:r>
            <a:endParaRPr lang="pl-PL" dirty="0" smtClean="0"/>
          </a:p>
          <a:p>
            <a:pPr marL="342900" indent="-342900" algn="just">
              <a:spcAft>
                <a:spcPts val="1800"/>
              </a:spcAft>
              <a:buAutoNum type="arabicPeriod"/>
            </a:pPr>
            <a:r>
              <a:rPr lang="pl-PL" dirty="0" smtClean="0"/>
              <a:t>Nanotechnologie </a:t>
            </a:r>
            <a:r>
              <a:rPr lang="pl-PL" dirty="0"/>
              <a:t>w oczyszczaniu ścieków. </a:t>
            </a:r>
            <a:endParaRPr lang="pl-PL" dirty="0" smtClean="0"/>
          </a:p>
          <a:p>
            <a:pPr marL="342900" indent="-342900" algn="just">
              <a:spcAft>
                <a:spcPts val="1800"/>
              </a:spcAft>
              <a:buAutoNum type="arabicPeriod"/>
            </a:pPr>
            <a:r>
              <a:rPr lang="pl-PL" dirty="0" smtClean="0"/>
              <a:t>Udoskonalone </a:t>
            </a:r>
            <a:r>
              <a:rPr lang="pl-PL" dirty="0"/>
              <a:t>wysokosprawne metody beztlenowego oczyszczania ścieków, </a:t>
            </a:r>
            <a:r>
              <a:rPr lang="pl-PL" dirty="0" smtClean="0"/>
              <a:t/>
            </a:r>
            <a:br>
              <a:rPr lang="pl-PL" dirty="0" smtClean="0"/>
            </a:br>
            <a:r>
              <a:rPr lang="pl-PL" dirty="0" smtClean="0"/>
              <a:t>w </a:t>
            </a:r>
            <a:r>
              <a:rPr lang="pl-PL" dirty="0"/>
              <a:t>tym także zintegrowane systemy beztlenowo-tlenowe. </a:t>
            </a:r>
            <a:endParaRPr lang="pl-PL" dirty="0" smtClean="0"/>
          </a:p>
          <a:p>
            <a:pPr marL="342900" indent="-342900" algn="just">
              <a:spcAft>
                <a:spcPts val="1800"/>
              </a:spcAft>
              <a:buAutoNum type="arabicPeriod"/>
            </a:pPr>
            <a:r>
              <a:rPr lang="pl-PL" dirty="0"/>
              <a:t>Nowoczesne i efektywne systemy oczyszczalni hydrofitowych i przydomowych. </a:t>
            </a:r>
          </a:p>
          <a:p>
            <a:pPr marL="342900" indent="-342900" algn="just">
              <a:spcAft>
                <a:spcPts val="1800"/>
              </a:spcAft>
              <a:buAutoNum type="arabicPeriod"/>
            </a:pPr>
            <a:r>
              <a:rPr lang="pl-PL" dirty="0" smtClean="0"/>
              <a:t>Technologie </a:t>
            </a:r>
            <a:r>
              <a:rPr lang="pl-PL" dirty="0"/>
              <a:t>oczyszczania wód i ścieków w przemyśle wydobywczym. </a:t>
            </a:r>
          </a:p>
        </p:txBody>
      </p:sp>
    </p:spTree>
    <p:extLst>
      <p:ext uri="{BB962C8B-B14F-4D97-AF65-F5344CB8AC3E}">
        <p14:creationId xmlns:p14="http://schemas.microsoft.com/office/powerpoint/2010/main" val="18263432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107504" y="404664"/>
            <a:ext cx="8928992" cy="5709255"/>
          </a:xfrm>
          <a:prstGeom prst="rect">
            <a:avLst/>
          </a:prstGeom>
        </p:spPr>
        <p:txBody>
          <a:bodyPr wrap="square">
            <a:spAutoFit/>
          </a:bodyPr>
          <a:lstStyle/>
          <a:p>
            <a:pPr marL="357188" indent="-357188" algn="just">
              <a:spcAft>
                <a:spcPts val="1800"/>
              </a:spcAft>
            </a:pPr>
            <a:r>
              <a:rPr lang="pl-PL" sz="2000" dirty="0" smtClean="0"/>
              <a:t>8</a:t>
            </a:r>
            <a:r>
              <a:rPr lang="pl-PL" sz="2000" dirty="0"/>
              <a:t>. </a:t>
            </a:r>
            <a:r>
              <a:rPr lang="pl-PL" dirty="0"/>
              <a:t>Metody, narzędzia i procesy prowadzące do zmniejszenia ilości biogenów wprowadzanych do wód powierzchniowych w tym wykorzystanie zbiorników wodnych powstałych w wyniku działalności przemysłowej jako biologicznych oczyszczalni wód powierzchniowych. </a:t>
            </a:r>
            <a:endParaRPr lang="pl-PL" dirty="0" smtClean="0"/>
          </a:p>
          <a:p>
            <a:pPr marL="342900" indent="-342900" algn="just">
              <a:spcAft>
                <a:spcPts val="1800"/>
              </a:spcAft>
              <a:buFont typeface="+mj-lt"/>
              <a:buAutoNum type="arabicPeriod" startAt="9"/>
            </a:pPr>
            <a:r>
              <a:rPr lang="pl-PL" dirty="0"/>
              <a:t>Technologie indywidualnych systemów oczyszczania ścieków uwzględniające usuwanie związków biogennych oraz intensyfikujące usuwanie zanieczyszczeń organicznych, a także prowadzące do uzyskania niezawodności technicznej, technologicznej i umożliwiające kontrolę efektów oczyszczania. </a:t>
            </a:r>
          </a:p>
          <a:p>
            <a:pPr marL="342900" indent="-342900" algn="just">
              <a:spcAft>
                <a:spcPts val="1800"/>
              </a:spcAft>
              <a:buAutoNum type="arabicPeriod" startAt="9"/>
            </a:pPr>
            <a:r>
              <a:rPr lang="pl-PL" dirty="0" smtClean="0"/>
              <a:t> </a:t>
            </a:r>
            <a:r>
              <a:rPr lang="pl-PL" dirty="0"/>
              <a:t>Podwyższenie efektywności procesów oczyszczania ścieków i kondycjonowania osadów. </a:t>
            </a:r>
          </a:p>
          <a:p>
            <a:pPr marL="342900" indent="-342900" algn="just">
              <a:spcAft>
                <a:spcPts val="1800"/>
              </a:spcAft>
              <a:buFont typeface="+mj-lt"/>
              <a:buAutoNum type="arabicPeriod" startAt="9"/>
            </a:pPr>
            <a:r>
              <a:rPr lang="pl-PL" dirty="0" smtClean="0"/>
              <a:t> </a:t>
            </a:r>
            <a:r>
              <a:rPr lang="pl-PL" dirty="0"/>
              <a:t>Inteligentne systemy pomiarowe, programy informatyczne służące monitorowaniu jakości ścieków oraz sterowaniu procesami oczyszczania ścieków. </a:t>
            </a:r>
          </a:p>
          <a:p>
            <a:pPr marL="342900" indent="-342900" algn="just">
              <a:spcAft>
                <a:spcPts val="1800"/>
              </a:spcAft>
              <a:buAutoNum type="arabicPeriod" startAt="9"/>
            </a:pPr>
            <a:r>
              <a:rPr lang="pl-PL" dirty="0" smtClean="0"/>
              <a:t> Modelowanie </a:t>
            </a:r>
            <a:r>
              <a:rPr lang="pl-PL" dirty="0"/>
              <a:t>procesów oczyszczania ścieków dostosowanych do specyfiki zanieczyszczeń. </a:t>
            </a:r>
          </a:p>
          <a:p>
            <a:pPr marL="342900" indent="-342900" algn="just">
              <a:spcAft>
                <a:spcPts val="1800"/>
              </a:spcAft>
              <a:buAutoNum type="arabicPeriod" startAt="9"/>
            </a:pPr>
            <a:r>
              <a:rPr lang="pl-PL" dirty="0" smtClean="0"/>
              <a:t> Modelowanie </a:t>
            </a:r>
            <a:r>
              <a:rPr lang="pl-PL" dirty="0"/>
              <a:t>systemów odprowadzania ścieków z uwzględnieniem zjawisk opadowych.</a:t>
            </a:r>
          </a:p>
        </p:txBody>
      </p:sp>
    </p:spTree>
    <p:extLst>
      <p:ext uri="{BB962C8B-B14F-4D97-AF65-F5344CB8AC3E}">
        <p14:creationId xmlns:p14="http://schemas.microsoft.com/office/powerpoint/2010/main" val="33740837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07504" y="260648"/>
            <a:ext cx="8928992" cy="4985980"/>
          </a:xfrm>
          <a:prstGeom prst="rect">
            <a:avLst/>
          </a:prstGeom>
        </p:spPr>
        <p:txBody>
          <a:bodyPr wrap="square">
            <a:spAutoFit/>
          </a:bodyPr>
          <a:lstStyle/>
          <a:p>
            <a:pPr algn="ctr"/>
            <a:r>
              <a:rPr lang="pl-PL" sz="3200" b="1" dirty="0">
                <a:solidFill>
                  <a:srgbClr val="00B0F0"/>
                </a:solidFill>
              </a:rPr>
              <a:t>V. ODZYSK WODY I INNYCH SUROWCÓW ZE ŚCIEKÓW </a:t>
            </a:r>
          </a:p>
          <a:p>
            <a:pPr algn="ctr"/>
            <a:endParaRPr lang="pl-PL" sz="3200" b="1" dirty="0">
              <a:solidFill>
                <a:srgbClr val="00B0F0"/>
              </a:solidFill>
            </a:endParaRPr>
          </a:p>
          <a:p>
            <a:pPr lvl="0" algn="just">
              <a:spcAft>
                <a:spcPts val="2400"/>
              </a:spcAft>
            </a:pPr>
            <a:r>
              <a:rPr lang="pl-PL" dirty="0" smtClean="0"/>
              <a:t>1. Technologie </a:t>
            </a:r>
            <a:r>
              <a:rPr lang="pl-PL" dirty="0"/>
              <a:t>wykorzystujące ścieki i osady jako potencjalny substrat materiałowy (odzysk produktów ze ścieków i osadów), w tym technologie odzysku i gospodarczego wykorzystania substancji biogennych.</a:t>
            </a:r>
          </a:p>
          <a:p>
            <a:pPr lvl="0" algn="just">
              <a:spcAft>
                <a:spcPts val="2400"/>
              </a:spcAft>
            </a:pPr>
            <a:r>
              <a:rPr lang="pl-PL" dirty="0" smtClean="0"/>
              <a:t>2. Nowe </a:t>
            </a:r>
            <a:r>
              <a:rPr lang="pl-PL" dirty="0"/>
              <a:t>procesy i technologie mające na celu odzysk wody ze ścieków komunalnych oraz przemysłowych.</a:t>
            </a:r>
          </a:p>
          <a:p>
            <a:pPr lvl="0" algn="just">
              <a:spcAft>
                <a:spcPts val="2400"/>
              </a:spcAft>
            </a:pPr>
            <a:r>
              <a:rPr lang="pl-PL" dirty="0" smtClean="0"/>
              <a:t>3. Zamykanie </a:t>
            </a:r>
            <a:r>
              <a:rPr lang="pl-PL" dirty="0"/>
              <a:t>obiegów wodno-ściekowych, z maksymalizacją wtórnego wykorzystania wstępnie oczyszczonych ścieków, oczyszczania wody </a:t>
            </a:r>
            <a:r>
              <a:rPr lang="pl-PL" dirty="0" err="1"/>
              <a:t>poprocesowej</a:t>
            </a:r>
            <a:r>
              <a:rPr lang="pl-PL" dirty="0"/>
              <a:t> na potrzeby komunalne i w sferze przemysłowej.</a:t>
            </a:r>
          </a:p>
          <a:p>
            <a:pPr algn="just">
              <a:spcAft>
                <a:spcPts val="2400"/>
              </a:spcAft>
            </a:pPr>
            <a:r>
              <a:rPr lang="pl-PL" dirty="0" smtClean="0"/>
              <a:t>4 .Ograniczanie </a:t>
            </a:r>
            <a:r>
              <a:rPr lang="pl-PL" dirty="0"/>
              <a:t>zużycia wody poprzez rozwój systemów odzysku i wykorzystania "wody szarej"</a:t>
            </a:r>
            <a:endParaRPr lang="pl-PL" sz="2000" dirty="0"/>
          </a:p>
        </p:txBody>
      </p:sp>
    </p:spTree>
    <p:extLst>
      <p:ext uri="{BB962C8B-B14F-4D97-AF65-F5344CB8AC3E}">
        <p14:creationId xmlns:p14="http://schemas.microsoft.com/office/powerpoint/2010/main" val="33633781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07504" y="260648"/>
            <a:ext cx="8928992" cy="5570756"/>
          </a:xfrm>
          <a:prstGeom prst="rect">
            <a:avLst/>
          </a:prstGeom>
        </p:spPr>
        <p:txBody>
          <a:bodyPr wrap="square">
            <a:spAutoFit/>
          </a:bodyPr>
          <a:lstStyle/>
          <a:p>
            <a:pPr algn="ctr"/>
            <a:r>
              <a:rPr lang="pl-PL" sz="3200" b="1" dirty="0">
                <a:solidFill>
                  <a:srgbClr val="00B0F0"/>
                </a:solidFill>
              </a:rPr>
              <a:t>VI. WYKORZYSTANIE I ODZYSK ENERGII </a:t>
            </a:r>
            <a:r>
              <a:rPr lang="pl-PL" sz="3200" b="1" dirty="0" smtClean="0">
                <a:solidFill>
                  <a:srgbClr val="00B0F0"/>
                </a:solidFill>
              </a:rPr>
              <a:t/>
            </a:r>
            <a:br>
              <a:rPr lang="pl-PL" sz="3200" b="1" dirty="0" smtClean="0">
                <a:solidFill>
                  <a:srgbClr val="00B0F0"/>
                </a:solidFill>
              </a:rPr>
            </a:br>
            <a:r>
              <a:rPr lang="pl-PL" sz="3200" b="1" dirty="0" smtClean="0">
                <a:solidFill>
                  <a:srgbClr val="00B0F0"/>
                </a:solidFill>
              </a:rPr>
              <a:t>W </a:t>
            </a:r>
            <a:r>
              <a:rPr lang="pl-PL" sz="3200" b="1" dirty="0">
                <a:solidFill>
                  <a:srgbClr val="00B0F0"/>
                </a:solidFill>
              </a:rPr>
              <a:t>GOSPODARCE WODNO-ŚCIEKOWEJ </a:t>
            </a:r>
            <a:r>
              <a:rPr lang="pl-PL" sz="3200" b="1" dirty="0" smtClean="0">
                <a:solidFill>
                  <a:srgbClr val="00B0F0"/>
                </a:solidFill>
              </a:rPr>
              <a:t> </a:t>
            </a:r>
          </a:p>
          <a:p>
            <a:pPr algn="ctr"/>
            <a:endParaRPr lang="pl-PL" sz="3200" b="1" dirty="0">
              <a:solidFill>
                <a:srgbClr val="00B0F0"/>
              </a:solidFill>
            </a:endParaRPr>
          </a:p>
          <a:p>
            <a:pPr algn="just">
              <a:spcAft>
                <a:spcPts val="2400"/>
              </a:spcAft>
            </a:pPr>
            <a:r>
              <a:rPr lang="pl-PL" dirty="0">
                <a:solidFill>
                  <a:srgbClr val="000000"/>
                </a:solidFill>
                <a:latin typeface="Times New Roman" panose="02020603050405020304" pitchFamily="18" charset="0"/>
              </a:rPr>
              <a:t>1. </a:t>
            </a:r>
            <a:r>
              <a:rPr lang="pl-PL" dirty="0"/>
              <a:t>Wykorzystanie odnawialnych źródeł energii w technologiach lub systemach produkcji, odzysku i uzdatniania wody przeznaczonej do celów konsumpcyjnych i gospodarczych. </a:t>
            </a:r>
          </a:p>
          <a:p>
            <a:pPr algn="just">
              <a:spcAft>
                <a:spcPts val="2400"/>
              </a:spcAft>
            </a:pPr>
            <a:r>
              <a:rPr lang="pl-PL" dirty="0"/>
              <a:t>2. Technologie wykorzystujące ścieki i osady jako substraty do pozyskiwania energii. </a:t>
            </a:r>
          </a:p>
          <a:p>
            <a:pPr algn="just">
              <a:spcAft>
                <a:spcPts val="2400"/>
              </a:spcAft>
            </a:pPr>
            <a:r>
              <a:rPr lang="pl-PL" dirty="0"/>
              <a:t>3. Technologie unieszkodliwiania osadów z </a:t>
            </a:r>
            <a:r>
              <a:rPr lang="pl-PL" dirty="0" err="1" smtClean="0"/>
              <a:t>kosubstratami</a:t>
            </a:r>
            <a:r>
              <a:rPr lang="pl-PL" dirty="0" smtClean="0"/>
              <a:t> </a:t>
            </a:r>
            <a:r>
              <a:rPr lang="pl-PL" dirty="0"/>
              <a:t>organicznymi w celu zwiększenia efektywności energetycznej oczyszczalni ścieków. </a:t>
            </a:r>
          </a:p>
          <a:p>
            <a:pPr algn="just">
              <a:spcAft>
                <a:spcPts val="2400"/>
              </a:spcAft>
            </a:pPr>
            <a:r>
              <a:rPr lang="pl-PL" dirty="0"/>
              <a:t>4. Innowacyjne systemy kojarzące energię ze źródeł odnawialnych z procesami oczyszczania ścieków w przydomowych instalacjach oczyszczania oraz innych rozproszonych instalacjach do magazynowania i oczyszczania ścieków. </a:t>
            </a:r>
            <a:endParaRPr lang="pl-PL" dirty="0" smtClean="0"/>
          </a:p>
          <a:p>
            <a:pPr algn="just">
              <a:spcAft>
                <a:spcPts val="2400"/>
              </a:spcAft>
            </a:pPr>
            <a:r>
              <a:rPr lang="pl-PL" dirty="0" smtClean="0"/>
              <a:t>5. Rozwój  </a:t>
            </a:r>
            <a:r>
              <a:rPr lang="pl-PL" dirty="0"/>
              <a:t>i   wdrażanie   rozwiązań   technologicznych   wykorzystania   energii   ze   ścieków   w   skojarzonych systemach energetycznych</a:t>
            </a:r>
          </a:p>
        </p:txBody>
      </p:sp>
    </p:spTree>
    <p:extLst>
      <p:ext uri="{BB962C8B-B14F-4D97-AF65-F5344CB8AC3E}">
        <p14:creationId xmlns:p14="http://schemas.microsoft.com/office/powerpoint/2010/main" val="14704867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1"/>
          <p:cNvSpPr txBox="1">
            <a:spLocks/>
          </p:cNvSpPr>
          <p:nvPr/>
        </p:nvSpPr>
        <p:spPr>
          <a:xfrm>
            <a:off x="207886" y="1700808"/>
            <a:ext cx="8784976" cy="15841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6000" b="1" dirty="0" smtClean="0">
                <a:latin typeface="Arial" pitchFamily="34" charset="0"/>
              </a:rPr>
              <a:t>Przepisy </a:t>
            </a:r>
            <a:r>
              <a:rPr lang="pl-PL" sz="6000" b="1" dirty="0" smtClean="0">
                <a:latin typeface="Arial" pitchFamily="34" charset="0"/>
              </a:rPr>
              <a:t>prawne związane z POŚ </a:t>
            </a:r>
            <a:endParaRPr lang="pl-PL" sz="6000" b="1" dirty="0"/>
          </a:p>
        </p:txBody>
      </p:sp>
    </p:spTree>
    <p:extLst>
      <p:ext uri="{BB962C8B-B14F-4D97-AF65-F5344CB8AC3E}">
        <p14:creationId xmlns:p14="http://schemas.microsoft.com/office/powerpoint/2010/main" val="40816767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107504" y="332656"/>
            <a:ext cx="8784976" cy="5693866"/>
          </a:xfrm>
          <a:prstGeom prst="rect">
            <a:avLst/>
          </a:prstGeom>
        </p:spPr>
        <p:txBody>
          <a:bodyPr wrap="square">
            <a:spAutoFit/>
          </a:bodyPr>
          <a:lstStyle/>
          <a:p>
            <a:pPr algn="just"/>
            <a:r>
              <a:rPr lang="pl-PL" sz="2800" b="1" dirty="0"/>
              <a:t>W Polsce w ostatnich latach prowadzi się intensywne działania w zakresie poprawy jakości gospodarki wodno-ściekowej. W tym zakresie obowiązuje szereg dokumentów prawnych wzajemnie ze sobą powiązanych. Dotyczy to również </a:t>
            </a:r>
            <a:r>
              <a:rPr lang="pl-PL" sz="2800" b="1" dirty="0">
                <a:solidFill>
                  <a:srgbClr val="0070C0"/>
                </a:solidFill>
              </a:rPr>
              <a:t>przydomowych oczyszczalni ścieków.</a:t>
            </a:r>
            <a:endParaRPr lang="pl-PL" sz="2800" dirty="0">
              <a:solidFill>
                <a:srgbClr val="0070C0"/>
              </a:solidFill>
            </a:endParaRPr>
          </a:p>
          <a:p>
            <a:pPr algn="just"/>
            <a:endParaRPr lang="pl-PL" sz="2800" dirty="0" smtClean="0"/>
          </a:p>
          <a:p>
            <a:pPr algn="just"/>
            <a:endParaRPr lang="pl-PL" sz="2800" dirty="0" smtClean="0"/>
          </a:p>
          <a:p>
            <a:pPr algn="just"/>
            <a:endParaRPr lang="pl-PL" sz="2800" dirty="0" smtClean="0"/>
          </a:p>
          <a:p>
            <a:pPr algn="just"/>
            <a:r>
              <a:rPr lang="pl-PL" sz="2800" dirty="0" smtClean="0"/>
              <a:t>Hierarchie </a:t>
            </a:r>
            <a:r>
              <a:rPr lang="pl-PL" sz="2800" dirty="0"/>
              <a:t>dokumentów prawnych w Polsce można przedstawić następująco. Nadrzędnym jest Konstytucja, następnie są Dyrektywy Unii Europejskiej, Ustawy RP, Rozporządzenia resortowe RP oraz Uchwały Terenowych Jednostek Samorządowych.</a:t>
            </a:r>
          </a:p>
        </p:txBody>
      </p:sp>
    </p:spTree>
    <p:extLst>
      <p:ext uri="{BB962C8B-B14F-4D97-AF65-F5344CB8AC3E}">
        <p14:creationId xmlns:p14="http://schemas.microsoft.com/office/powerpoint/2010/main" val="27459834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939934598"/>
              </p:ext>
            </p:extLst>
          </p:nvPr>
        </p:nvGraphicFramePr>
        <p:xfrm>
          <a:off x="179512" y="188640"/>
          <a:ext cx="8640960"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48805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51520" y="476672"/>
            <a:ext cx="8640960" cy="3600986"/>
          </a:xfrm>
          <a:prstGeom prst="rect">
            <a:avLst/>
          </a:prstGeom>
        </p:spPr>
        <p:txBody>
          <a:bodyPr wrap="square">
            <a:spAutoFit/>
          </a:bodyPr>
          <a:lstStyle/>
          <a:p>
            <a:pPr algn="just"/>
            <a:r>
              <a:rPr lang="pl-PL" sz="2400" dirty="0">
                <a:latin typeface="Times New Roman" panose="02020603050405020304" pitchFamily="18" charset="0"/>
                <a:ea typeface="Arial Unicode MS" panose="020B0604020202020204" pitchFamily="34" charset="-128"/>
              </a:rPr>
              <a:t>Podstawowym dokumentem regulującym zagadnienia związane z gospodarką ściekową jest Dyrektywa dotycząca oczyszczania ścieków komunalnych</a:t>
            </a:r>
            <a:r>
              <a:rPr lang="pl-PL" sz="2400" baseline="30000" dirty="0">
                <a:latin typeface="Times New Roman" panose="02020603050405020304" pitchFamily="18" charset="0"/>
                <a:ea typeface="Arial Unicode MS" panose="020B0604020202020204" pitchFamily="34" charset="-128"/>
              </a:rPr>
              <a:t>1</a:t>
            </a:r>
            <a:r>
              <a:rPr lang="pl-PL" sz="2400" dirty="0">
                <a:latin typeface="Times New Roman" panose="02020603050405020304" pitchFamily="18" charset="0"/>
                <a:ea typeface="Arial Unicode MS" panose="020B0604020202020204" pitchFamily="34" charset="-128"/>
              </a:rPr>
              <a:t>. W nawiązaniu do treści zawartych w wyżej przytoczonym dokumencie Polska przygotowując się do członkostwa w Unii Europejskiej opracowała </a:t>
            </a:r>
            <a:r>
              <a:rPr lang="pl-PL" sz="2400" b="1" u="sng" dirty="0">
                <a:solidFill>
                  <a:srgbClr val="0070C0"/>
                </a:solidFill>
                <a:latin typeface="Times New Roman" panose="02020603050405020304" pitchFamily="18" charset="0"/>
                <a:ea typeface="Arial Unicode MS" panose="020B0604020202020204" pitchFamily="34" charset="-128"/>
              </a:rPr>
              <a:t>Krajowy Program Oczyszczania Ścieków Komunalnych (KPOŚK)</a:t>
            </a:r>
            <a:r>
              <a:rPr lang="pl-PL" sz="2400" dirty="0">
                <a:latin typeface="Times New Roman" panose="02020603050405020304" pitchFamily="18" charset="0"/>
                <a:ea typeface="Arial Unicode MS" panose="020B0604020202020204" pitchFamily="34" charset="-128"/>
              </a:rPr>
              <a:t>, który z chwilą akcesji stał się głównym instrumentem wdrażania dyrektywy Rady 91/271/EWG. </a:t>
            </a:r>
            <a:endParaRPr lang="pl-PL" sz="2400" dirty="0" smtClean="0">
              <a:latin typeface="Times New Roman" panose="02020603050405020304" pitchFamily="18" charset="0"/>
              <a:ea typeface="Arial Unicode MS" panose="020B0604020202020204" pitchFamily="34" charset="-128"/>
            </a:endParaRPr>
          </a:p>
          <a:p>
            <a:pPr algn="just"/>
            <a:endParaRPr lang="pl-PL" dirty="0" smtClean="0">
              <a:latin typeface="Times New Roman" panose="02020603050405020304" pitchFamily="18" charset="0"/>
              <a:ea typeface="Arial Unicode MS" panose="020B0604020202020204" pitchFamily="34" charset="-128"/>
            </a:endParaRPr>
          </a:p>
          <a:p>
            <a:pPr algn="just"/>
            <a:endParaRPr lang="pl-PL" dirty="0" smtClean="0">
              <a:latin typeface="Times New Roman" panose="02020603050405020304" pitchFamily="18" charset="0"/>
              <a:ea typeface="Arial Unicode MS" panose="020B0604020202020204" pitchFamily="34" charset="-128"/>
            </a:endParaRPr>
          </a:p>
        </p:txBody>
      </p:sp>
    </p:spTree>
    <p:extLst>
      <p:ext uri="{BB962C8B-B14F-4D97-AF65-F5344CB8AC3E}">
        <p14:creationId xmlns:p14="http://schemas.microsoft.com/office/powerpoint/2010/main" val="42398025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1"/>
          <p:cNvSpPr txBox="1">
            <a:spLocks/>
          </p:cNvSpPr>
          <p:nvPr/>
        </p:nvSpPr>
        <p:spPr>
          <a:xfrm>
            <a:off x="207886" y="1700808"/>
            <a:ext cx="8784976" cy="15841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5400" b="1" dirty="0" smtClean="0"/>
              <a:t> </a:t>
            </a:r>
            <a:r>
              <a:rPr lang="pl-PL" sz="5400" b="1" dirty="0">
                <a:latin typeface="Arial" pitchFamily="34" charset="0"/>
              </a:rPr>
              <a:t>Krajowe inteligentne specjalizacje</a:t>
            </a:r>
            <a:endParaRPr lang="pl-PL" sz="5400" b="1" dirty="0"/>
          </a:p>
        </p:txBody>
      </p:sp>
    </p:spTree>
    <p:extLst>
      <p:ext uri="{BB962C8B-B14F-4D97-AF65-F5344CB8AC3E}">
        <p14:creationId xmlns:p14="http://schemas.microsoft.com/office/powerpoint/2010/main" val="12427566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51520" y="476672"/>
            <a:ext cx="8640960" cy="4585871"/>
          </a:xfrm>
          <a:prstGeom prst="rect">
            <a:avLst/>
          </a:prstGeom>
        </p:spPr>
        <p:txBody>
          <a:bodyPr wrap="square">
            <a:spAutoFit/>
          </a:bodyPr>
          <a:lstStyle/>
          <a:p>
            <a:pPr algn="just"/>
            <a:r>
              <a:rPr lang="pl-PL" sz="2400" dirty="0" smtClean="0">
                <a:latin typeface="Times New Roman" panose="02020603050405020304" pitchFamily="18" charset="0"/>
                <a:ea typeface="Arial Unicode MS" panose="020B0604020202020204" pitchFamily="34" charset="-128"/>
              </a:rPr>
              <a:t>Program </a:t>
            </a:r>
            <a:r>
              <a:rPr lang="pl-PL" sz="2400" dirty="0">
                <a:latin typeface="Times New Roman" panose="02020603050405020304" pitchFamily="18" charset="0"/>
                <a:ea typeface="Arial Unicode MS" panose="020B0604020202020204" pitchFamily="34" charset="-128"/>
              </a:rPr>
              <a:t>ten był wielokrotnie aktualizowany a ostatnio został opracowany </a:t>
            </a:r>
            <a:r>
              <a:rPr lang="pl-PL" sz="2800" b="1" u="sng" dirty="0">
                <a:solidFill>
                  <a:srgbClr val="0070C0"/>
                </a:solidFill>
                <a:latin typeface="Times New Roman" panose="02020603050405020304" pitchFamily="18" charset="0"/>
                <a:ea typeface="Arial Unicode MS" panose="020B0604020202020204" pitchFamily="34" charset="-128"/>
              </a:rPr>
              <a:t>Master Plan</a:t>
            </a:r>
            <a:r>
              <a:rPr lang="pl-PL" sz="2400" dirty="0" smtClean="0">
                <a:latin typeface="Times New Roman" panose="02020603050405020304" pitchFamily="18" charset="0"/>
                <a:ea typeface="Arial Unicode MS" panose="020B0604020202020204" pitchFamily="34" charset="-128"/>
              </a:rPr>
              <a:t>.</a:t>
            </a:r>
          </a:p>
          <a:p>
            <a:pPr algn="just"/>
            <a:r>
              <a:rPr lang="pl-PL" sz="2400" dirty="0" smtClean="0">
                <a:latin typeface="Times New Roman" panose="02020603050405020304" pitchFamily="18" charset="0"/>
                <a:ea typeface="Arial Unicode MS" panose="020B0604020202020204" pitchFamily="34" charset="-128"/>
              </a:rPr>
              <a:t> </a:t>
            </a:r>
            <a:br>
              <a:rPr lang="pl-PL" sz="2400" dirty="0" smtClean="0">
                <a:latin typeface="Times New Roman" panose="02020603050405020304" pitchFamily="18" charset="0"/>
                <a:ea typeface="Arial Unicode MS" panose="020B0604020202020204" pitchFamily="34" charset="-128"/>
              </a:rPr>
            </a:br>
            <a:r>
              <a:rPr lang="pl-PL" sz="2400" dirty="0" smtClean="0">
                <a:latin typeface="Times New Roman" panose="02020603050405020304" pitchFamily="18" charset="0"/>
                <a:ea typeface="Arial Unicode MS" panose="020B0604020202020204" pitchFamily="34" charset="-128"/>
              </a:rPr>
              <a:t>W </a:t>
            </a:r>
            <a:r>
              <a:rPr lang="pl-PL" sz="2400" dirty="0">
                <a:latin typeface="Times New Roman" panose="02020603050405020304" pitchFamily="18" charset="0"/>
                <a:ea typeface="Arial Unicode MS" panose="020B0604020202020204" pitchFamily="34" charset="-128"/>
              </a:rPr>
              <a:t>ramach tego programu zostały zestawione szczegółowo informacje dotyczące m.in. </a:t>
            </a:r>
            <a:endParaRPr lang="pl-PL" sz="2400" dirty="0" smtClean="0">
              <a:latin typeface="Times New Roman" panose="02020603050405020304" pitchFamily="18" charset="0"/>
              <a:ea typeface="Arial Unicode MS" panose="020B0604020202020204" pitchFamily="34" charset="-128"/>
            </a:endParaRPr>
          </a:p>
          <a:p>
            <a:pPr algn="just">
              <a:buFont typeface="Arial" pitchFamily="34" charset="0"/>
              <a:buChar char="•"/>
            </a:pPr>
            <a:r>
              <a:rPr lang="pl-PL" sz="2400" dirty="0" smtClean="0">
                <a:latin typeface="Times New Roman" panose="02020603050405020304" pitchFamily="18" charset="0"/>
                <a:ea typeface="Arial Unicode MS" panose="020B0604020202020204" pitchFamily="34" charset="-128"/>
              </a:rPr>
              <a:t> nazwy </a:t>
            </a:r>
            <a:r>
              <a:rPr lang="pl-PL" sz="2400" dirty="0">
                <a:latin typeface="Times New Roman" panose="02020603050405020304" pitchFamily="18" charset="0"/>
                <a:ea typeface="Arial Unicode MS" panose="020B0604020202020204" pitchFamily="34" charset="-128"/>
              </a:rPr>
              <a:t>aglomeracji, </a:t>
            </a:r>
            <a:endParaRPr lang="pl-PL" sz="2400" dirty="0" smtClean="0">
              <a:latin typeface="Times New Roman" panose="02020603050405020304" pitchFamily="18" charset="0"/>
              <a:ea typeface="Arial Unicode MS" panose="020B0604020202020204" pitchFamily="34" charset="-128"/>
            </a:endParaRPr>
          </a:p>
          <a:p>
            <a:pPr algn="just">
              <a:buFont typeface="Arial" pitchFamily="34" charset="0"/>
              <a:buChar char="•"/>
            </a:pPr>
            <a:r>
              <a:rPr lang="pl-PL" sz="2400" dirty="0" smtClean="0">
                <a:latin typeface="Times New Roman" panose="02020603050405020304" pitchFamily="18" charset="0"/>
                <a:ea typeface="Arial Unicode MS" panose="020B0604020202020204" pitchFamily="34" charset="-128"/>
              </a:rPr>
              <a:t> liczby </a:t>
            </a:r>
            <a:r>
              <a:rPr lang="pl-PL" sz="2400" dirty="0">
                <a:latin typeface="Times New Roman" panose="02020603050405020304" pitchFamily="18" charset="0"/>
                <a:ea typeface="Arial Unicode MS" panose="020B0604020202020204" pitchFamily="34" charset="-128"/>
              </a:rPr>
              <a:t>oczyszczalni w aglomeracji, </a:t>
            </a:r>
            <a:endParaRPr lang="pl-PL" sz="2400" dirty="0" smtClean="0">
              <a:latin typeface="Times New Roman" panose="02020603050405020304" pitchFamily="18" charset="0"/>
              <a:ea typeface="Arial Unicode MS" panose="020B0604020202020204" pitchFamily="34" charset="-128"/>
            </a:endParaRPr>
          </a:p>
          <a:p>
            <a:pPr algn="just">
              <a:buFont typeface="Arial" pitchFamily="34" charset="0"/>
              <a:buChar char="•"/>
            </a:pPr>
            <a:r>
              <a:rPr lang="pl-PL" sz="2400" dirty="0" smtClean="0">
                <a:latin typeface="Times New Roman" panose="02020603050405020304" pitchFamily="18" charset="0"/>
                <a:ea typeface="Arial Unicode MS" panose="020B0604020202020204" pitchFamily="34" charset="-128"/>
              </a:rPr>
              <a:t> przepustowości </a:t>
            </a:r>
            <a:r>
              <a:rPr lang="pl-PL" sz="2400" dirty="0">
                <a:latin typeface="Times New Roman" panose="02020603050405020304" pitchFamily="18" charset="0"/>
                <a:ea typeface="Arial Unicode MS" panose="020B0604020202020204" pitchFamily="34" charset="-128"/>
              </a:rPr>
              <a:t>oczyszczalni, </a:t>
            </a:r>
            <a:endParaRPr lang="pl-PL" sz="2400" dirty="0" smtClean="0">
              <a:latin typeface="Times New Roman" panose="02020603050405020304" pitchFamily="18" charset="0"/>
              <a:ea typeface="Arial Unicode MS" panose="020B0604020202020204" pitchFamily="34" charset="-128"/>
            </a:endParaRPr>
          </a:p>
          <a:p>
            <a:pPr algn="just">
              <a:buFont typeface="Arial" pitchFamily="34" charset="0"/>
              <a:buChar char="•"/>
            </a:pPr>
            <a:r>
              <a:rPr lang="pl-PL" sz="2400" dirty="0" smtClean="0">
                <a:latin typeface="Times New Roman" panose="02020603050405020304" pitchFamily="18" charset="0"/>
                <a:ea typeface="Arial Unicode MS" panose="020B0604020202020204" pitchFamily="34" charset="-128"/>
              </a:rPr>
              <a:t> średnich </a:t>
            </a:r>
            <a:r>
              <a:rPr lang="pl-PL" sz="2400" dirty="0">
                <a:latin typeface="Times New Roman" panose="02020603050405020304" pitchFamily="18" charset="0"/>
                <a:ea typeface="Arial Unicode MS" panose="020B0604020202020204" pitchFamily="34" charset="-128"/>
              </a:rPr>
              <a:t>wartości wskaźników zanieczyszczenia ścieków surowych i oczyszczonych (BZT</a:t>
            </a:r>
            <a:r>
              <a:rPr lang="pl-PL" sz="2400" baseline="-25000" dirty="0">
                <a:latin typeface="Times New Roman" panose="02020603050405020304" pitchFamily="18" charset="0"/>
                <a:ea typeface="Arial Unicode MS" panose="020B0604020202020204" pitchFamily="34" charset="-128"/>
              </a:rPr>
              <a:t>5</a:t>
            </a:r>
            <a:r>
              <a:rPr lang="pl-PL" sz="2400" dirty="0">
                <a:latin typeface="Times New Roman" panose="02020603050405020304" pitchFamily="18" charset="0"/>
                <a:ea typeface="Arial Unicode MS" panose="020B0604020202020204" pitchFamily="34" charset="-128"/>
              </a:rPr>
              <a:t>, ChZT</a:t>
            </a:r>
            <a:r>
              <a:rPr lang="pl-PL" sz="2400" baseline="-25000" dirty="0">
                <a:latin typeface="Times New Roman" panose="02020603050405020304" pitchFamily="18" charset="0"/>
                <a:ea typeface="Arial Unicode MS" panose="020B0604020202020204" pitchFamily="34" charset="-128"/>
              </a:rPr>
              <a:t>Cr</a:t>
            </a:r>
            <a:r>
              <a:rPr lang="pl-PL" sz="2400" dirty="0">
                <a:latin typeface="Times New Roman" panose="02020603050405020304" pitchFamily="18" charset="0"/>
                <a:ea typeface="Arial Unicode MS" panose="020B0604020202020204" pitchFamily="34" charset="-128"/>
              </a:rPr>
              <a:t>, zawiesina ogólna, azot ogólny, fosfor ogólny</a:t>
            </a:r>
            <a:r>
              <a:rPr lang="pl-PL" sz="2400" dirty="0" smtClean="0">
                <a:latin typeface="Times New Roman" panose="02020603050405020304" pitchFamily="18" charset="0"/>
                <a:ea typeface="Arial Unicode MS" panose="020B0604020202020204" pitchFamily="34" charset="-128"/>
              </a:rPr>
              <a:t>), </a:t>
            </a:r>
          </a:p>
          <a:p>
            <a:pPr algn="just">
              <a:buFont typeface="Arial" pitchFamily="34" charset="0"/>
              <a:buChar char="•"/>
            </a:pPr>
            <a:r>
              <a:rPr lang="pl-PL" sz="2400" dirty="0" smtClean="0">
                <a:latin typeface="Times New Roman" panose="02020603050405020304" pitchFamily="18" charset="0"/>
                <a:ea typeface="Arial Unicode MS" panose="020B0604020202020204" pitchFamily="34" charset="-128"/>
              </a:rPr>
              <a:t> oraz </a:t>
            </a:r>
            <a:r>
              <a:rPr lang="pl-PL" sz="2400" dirty="0">
                <a:latin typeface="Times New Roman" panose="02020603050405020304" pitchFamily="18" charset="0"/>
                <a:ea typeface="Arial Unicode MS" panose="020B0604020202020204" pitchFamily="34" charset="-128"/>
              </a:rPr>
              <a:t>wiele innych przydatnych danych. </a:t>
            </a:r>
            <a:endParaRPr lang="pl-PL" sz="2400" dirty="0" smtClean="0">
              <a:latin typeface="Times New Roman" panose="02020603050405020304" pitchFamily="18" charset="0"/>
              <a:ea typeface="Arial Unicode MS" panose="020B0604020202020204" pitchFamily="34" charset="-128"/>
            </a:endParaRPr>
          </a:p>
        </p:txBody>
      </p:sp>
    </p:spTree>
    <p:extLst>
      <p:ext uri="{BB962C8B-B14F-4D97-AF65-F5344CB8AC3E}">
        <p14:creationId xmlns:p14="http://schemas.microsoft.com/office/powerpoint/2010/main" val="42398025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841814282"/>
              </p:ext>
            </p:extLst>
          </p:nvPr>
        </p:nvGraphicFramePr>
        <p:xfrm>
          <a:off x="179512" y="1484784"/>
          <a:ext cx="8496944" cy="3384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Prostokąt 3"/>
          <p:cNvSpPr/>
          <p:nvPr/>
        </p:nvSpPr>
        <p:spPr>
          <a:xfrm>
            <a:off x="107504" y="5085184"/>
            <a:ext cx="8568952" cy="646331"/>
          </a:xfrm>
          <a:prstGeom prst="rect">
            <a:avLst/>
          </a:prstGeom>
        </p:spPr>
        <p:txBody>
          <a:bodyPr wrap="square">
            <a:spAutoFit/>
          </a:bodyPr>
          <a:lstStyle/>
          <a:p>
            <a:r>
              <a:rPr lang="pl-PL" dirty="0" smtClean="0">
                <a:latin typeface="Times New Roman" panose="02020603050405020304" pitchFamily="18" charset="0"/>
                <a:ea typeface="Times New Roman" panose="02020603050405020304" pitchFamily="18" charset="0"/>
              </a:rPr>
              <a:t>Schemat </a:t>
            </a:r>
            <a:r>
              <a:rPr lang="pl-PL" dirty="0">
                <a:latin typeface="Times New Roman" panose="02020603050405020304" pitchFamily="18" charset="0"/>
                <a:ea typeface="Times New Roman" panose="02020603050405020304" pitchFamily="18" charset="0"/>
              </a:rPr>
              <a:t>ideowy pojedynczego systemu oczyszczania ścieków (przydomowa oczyszczalnia ścieków)</a:t>
            </a:r>
            <a:endParaRPr lang="pl-PL" dirty="0"/>
          </a:p>
        </p:txBody>
      </p:sp>
    </p:spTree>
    <p:extLst>
      <p:ext uri="{BB962C8B-B14F-4D97-AF65-F5344CB8AC3E}">
        <p14:creationId xmlns:p14="http://schemas.microsoft.com/office/powerpoint/2010/main" val="19613050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07504" y="260648"/>
            <a:ext cx="8856984" cy="2924262"/>
          </a:xfrm>
          <a:prstGeom prst="rect">
            <a:avLst/>
          </a:prstGeom>
        </p:spPr>
        <p:txBody>
          <a:bodyPr wrap="square">
            <a:spAutoFit/>
          </a:bodyPr>
          <a:lstStyle/>
          <a:p>
            <a:pPr algn="just">
              <a:lnSpc>
                <a:spcPct val="107000"/>
              </a:lnSpc>
              <a:spcAft>
                <a:spcPts val="0"/>
              </a:spcAft>
            </a:pPr>
            <a:r>
              <a:rPr lang="pl-PL" b="1" dirty="0">
                <a:solidFill>
                  <a:srgbClr val="00000A"/>
                </a:solidFill>
                <a:latin typeface="Times New Roman" panose="02020603050405020304" pitchFamily="18" charset="0"/>
                <a:ea typeface="Arial Unicode MS" panose="020B0604020202020204" pitchFamily="34" charset="-128"/>
                <a:cs typeface="Calibri" panose="020F0502020204030204" pitchFamily="34" charset="0"/>
              </a:rPr>
              <a:t>Wśród obowiązujących w Polsce – w zakresie poprawy jakości gospodarki wodno-ściekowej – bardzo ważnych dokumentów prawnych odnoszących się do przydomowych oczyszczalni ścieków znajduje się norma </a:t>
            </a:r>
            <a:r>
              <a:rPr lang="pl-PL" sz="2800" b="1" u="sng" dirty="0">
                <a:solidFill>
                  <a:srgbClr val="0070C0"/>
                </a:solidFill>
                <a:latin typeface="Times New Roman" panose="02020603050405020304" pitchFamily="18" charset="0"/>
                <a:ea typeface="Arial Unicode MS" panose="020B0604020202020204" pitchFamily="34" charset="-128"/>
                <a:cs typeface="Calibri" panose="020F0502020204030204" pitchFamily="34" charset="0"/>
              </a:rPr>
              <a:t>PN-EN 12566</a:t>
            </a:r>
            <a:r>
              <a:rPr lang="pl-PL" b="1" dirty="0">
                <a:solidFill>
                  <a:srgbClr val="00000A"/>
                </a:solidFill>
                <a:latin typeface="Times New Roman" panose="02020603050405020304" pitchFamily="18" charset="0"/>
                <a:ea typeface="Arial Unicode MS" panose="020B0604020202020204" pitchFamily="34" charset="-128"/>
                <a:cs typeface="Calibri" panose="020F0502020204030204" pitchFamily="34" charset="0"/>
              </a:rPr>
              <a:t>.</a:t>
            </a:r>
            <a:endParaRPr lang="pl-PL" sz="1600" dirty="0">
              <a:solidFill>
                <a:srgbClr val="00000A"/>
              </a:solidFill>
              <a:latin typeface="Calibri" panose="020F0502020204030204" pitchFamily="34" charset="0"/>
              <a:ea typeface="Arial Unicode MS" panose="020B0604020202020204" pitchFamily="34" charset="-128"/>
              <a:cs typeface="Calibri" panose="020F0502020204030204" pitchFamily="34" charset="0"/>
            </a:endParaRPr>
          </a:p>
          <a:p>
            <a:pPr algn="just">
              <a:lnSpc>
                <a:spcPct val="107000"/>
              </a:lnSpc>
              <a:spcAft>
                <a:spcPts val="0"/>
              </a:spcAft>
            </a:pPr>
            <a:endParaRPr lang="pl-PL" dirty="0" smtClean="0">
              <a:solidFill>
                <a:srgbClr val="00000A"/>
              </a:solidFill>
              <a:latin typeface="Times New Roman" panose="02020603050405020304" pitchFamily="18" charset="0"/>
              <a:ea typeface="Arial Unicode MS" panose="020B0604020202020204" pitchFamily="34" charset="-128"/>
              <a:cs typeface="Calibri" panose="020F0502020204030204" pitchFamily="34" charset="0"/>
            </a:endParaRPr>
          </a:p>
          <a:p>
            <a:pPr algn="just">
              <a:lnSpc>
                <a:spcPct val="107000"/>
              </a:lnSpc>
              <a:spcAft>
                <a:spcPts val="0"/>
              </a:spcAft>
            </a:pPr>
            <a:r>
              <a:rPr lang="pl-PL" dirty="0" smtClean="0">
                <a:solidFill>
                  <a:srgbClr val="00000A"/>
                </a:solidFill>
                <a:latin typeface="Times New Roman" panose="02020603050405020304" pitchFamily="18" charset="0"/>
                <a:ea typeface="Arial Unicode MS" panose="020B0604020202020204" pitchFamily="34" charset="-128"/>
                <a:cs typeface="Calibri" panose="020F0502020204030204" pitchFamily="34" charset="0"/>
              </a:rPr>
              <a:t>Norma </a:t>
            </a:r>
            <a:r>
              <a:rPr lang="pl-PL" dirty="0">
                <a:solidFill>
                  <a:srgbClr val="00000A"/>
                </a:solidFill>
                <a:latin typeface="Times New Roman" panose="02020603050405020304" pitchFamily="18" charset="0"/>
                <a:ea typeface="Arial Unicode MS" panose="020B0604020202020204" pitchFamily="34" charset="-128"/>
                <a:cs typeface="Calibri" panose="020F0502020204030204" pitchFamily="34" charset="0"/>
              </a:rPr>
              <a:t>zharmonizowana 12566 została podzielona na siedem zasadniczych części. Na rysunku 1 przedstawiono graficzne podział normy EN 12566 dotyczącej małych oczyszczalni ścieków do 50 OLM (obliczeniowej liczby mieszkańców).</a:t>
            </a:r>
            <a:endParaRPr lang="pl-PL" sz="1600" dirty="0">
              <a:solidFill>
                <a:srgbClr val="00000A"/>
              </a:solidFill>
              <a:latin typeface="Calibri" panose="020F0502020204030204" pitchFamily="34" charset="0"/>
              <a:ea typeface="Arial Unicode MS" panose="020B0604020202020204" pitchFamily="34" charset="-128"/>
              <a:cs typeface="Calibri" panose="020F0502020204030204" pitchFamily="34" charset="0"/>
            </a:endParaRPr>
          </a:p>
          <a:p>
            <a:pPr algn="just">
              <a:lnSpc>
                <a:spcPct val="107000"/>
              </a:lnSpc>
              <a:spcAft>
                <a:spcPts val="0"/>
              </a:spcAft>
            </a:pPr>
            <a:endParaRPr lang="pl-PL" b="1" dirty="0" smtClean="0">
              <a:solidFill>
                <a:srgbClr val="00000A"/>
              </a:solidFill>
              <a:latin typeface="Times New Roman" panose="02020603050405020304" pitchFamily="18" charset="0"/>
              <a:ea typeface="Arial Unicode MS" panose="020B0604020202020204" pitchFamily="34" charset="-128"/>
              <a:cs typeface="Calibri" panose="020F0502020204030204" pitchFamily="34" charset="0"/>
            </a:endParaRPr>
          </a:p>
          <a:p>
            <a:pPr algn="just">
              <a:lnSpc>
                <a:spcPct val="107000"/>
              </a:lnSpc>
              <a:spcAft>
                <a:spcPts val="0"/>
              </a:spcAft>
            </a:pPr>
            <a:endParaRPr lang="pl-PL" b="1" dirty="0" smtClean="0">
              <a:solidFill>
                <a:srgbClr val="00000A"/>
              </a:solidFill>
              <a:latin typeface="Times New Roman" panose="02020603050405020304" pitchFamily="18" charset="0"/>
              <a:ea typeface="Arial Unicode MS" panose="020B0604020202020204" pitchFamily="34" charset="-128"/>
              <a:cs typeface="Calibri" panose="020F0502020204030204" pitchFamily="34" charset="0"/>
            </a:endParaRPr>
          </a:p>
        </p:txBody>
      </p:sp>
    </p:spTree>
    <p:extLst>
      <p:ext uri="{BB962C8B-B14F-4D97-AF65-F5344CB8AC3E}">
        <p14:creationId xmlns:p14="http://schemas.microsoft.com/office/powerpoint/2010/main" val="7449284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857433990"/>
              </p:ext>
            </p:extLst>
          </p:nvPr>
        </p:nvGraphicFramePr>
        <p:xfrm>
          <a:off x="107504" y="116632"/>
          <a:ext cx="8928992"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Prostokąt 2"/>
          <p:cNvSpPr/>
          <p:nvPr/>
        </p:nvSpPr>
        <p:spPr>
          <a:xfrm>
            <a:off x="22528" y="5934670"/>
            <a:ext cx="9073008" cy="923330"/>
          </a:xfrm>
          <a:prstGeom prst="rect">
            <a:avLst/>
          </a:prstGeom>
        </p:spPr>
        <p:txBody>
          <a:bodyPr wrap="square">
            <a:spAutoFit/>
          </a:bodyPr>
          <a:lstStyle/>
          <a:p>
            <a:r>
              <a:rPr lang="pl-PL" dirty="0">
                <a:latin typeface="Times New Roman" panose="02020603050405020304" pitchFamily="18" charset="0"/>
                <a:ea typeface="Arial Unicode MS" panose="020B0604020202020204" pitchFamily="34" charset="-128"/>
              </a:rPr>
              <a:t>Zestaw norm PN-EN 12566 dotyczących małych oczyszczalni ścieków do 50 OLM. Kolorem zielonym zaznaczono normy obligatoryjne, kolorem żółtym oznaczono raporty techniczne a kolorem niebieskim normy, które są nieobowiązkowe</a:t>
            </a:r>
            <a:endParaRPr lang="pl-PL" dirty="0"/>
          </a:p>
        </p:txBody>
      </p:sp>
    </p:spTree>
    <p:extLst>
      <p:ext uri="{BB962C8B-B14F-4D97-AF65-F5344CB8AC3E}">
        <p14:creationId xmlns:p14="http://schemas.microsoft.com/office/powerpoint/2010/main" val="13966545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07504" y="260648"/>
            <a:ext cx="8856984" cy="4523674"/>
          </a:xfrm>
          <a:prstGeom prst="rect">
            <a:avLst/>
          </a:prstGeom>
        </p:spPr>
        <p:txBody>
          <a:bodyPr wrap="square">
            <a:spAutoFit/>
          </a:bodyPr>
          <a:lstStyle/>
          <a:p>
            <a:pPr algn="just">
              <a:lnSpc>
                <a:spcPct val="107000"/>
              </a:lnSpc>
              <a:spcAft>
                <a:spcPts val="0"/>
              </a:spcAft>
            </a:pPr>
            <a:r>
              <a:rPr lang="pl-PL" sz="2800" b="1" dirty="0" smtClean="0">
                <a:solidFill>
                  <a:srgbClr val="00000A"/>
                </a:solidFill>
                <a:latin typeface="Times New Roman" panose="02020603050405020304" pitchFamily="18" charset="0"/>
                <a:ea typeface="Arial Unicode MS" panose="020B0604020202020204" pitchFamily="34" charset="-128"/>
                <a:cs typeface="Calibri" panose="020F0502020204030204" pitchFamily="34" charset="0"/>
              </a:rPr>
              <a:t>Szczegółowy </a:t>
            </a:r>
            <a:r>
              <a:rPr lang="pl-PL" sz="2800" b="1" dirty="0">
                <a:solidFill>
                  <a:srgbClr val="00000A"/>
                </a:solidFill>
                <a:latin typeface="Times New Roman" panose="02020603050405020304" pitchFamily="18" charset="0"/>
                <a:ea typeface="Arial Unicode MS" panose="020B0604020202020204" pitchFamily="34" charset="-128"/>
                <a:cs typeface="Calibri" panose="020F0502020204030204" pitchFamily="34" charset="0"/>
              </a:rPr>
              <a:t>podział</a:t>
            </a:r>
            <a:endParaRPr lang="pl-PL" sz="2400" dirty="0">
              <a:solidFill>
                <a:srgbClr val="00000A"/>
              </a:solidFill>
              <a:latin typeface="Calibri" panose="020F0502020204030204" pitchFamily="34" charset="0"/>
              <a:ea typeface="Arial Unicode MS" panose="020B0604020202020204" pitchFamily="34" charset="-128"/>
              <a:cs typeface="Calibri" panose="020F0502020204030204" pitchFamily="34" charset="0"/>
            </a:endParaRPr>
          </a:p>
          <a:p>
            <a:endParaRPr lang="pl-PL" dirty="0" smtClean="0">
              <a:latin typeface="Times New Roman" panose="02020603050405020304" pitchFamily="18" charset="0"/>
              <a:ea typeface="Arial Unicode MS" panose="020B0604020202020204" pitchFamily="34" charset="-128"/>
            </a:endParaRPr>
          </a:p>
          <a:p>
            <a:pPr algn="just"/>
            <a:r>
              <a:rPr lang="pl-PL" dirty="0" smtClean="0">
                <a:latin typeface="Times New Roman" panose="02020603050405020304" pitchFamily="18" charset="0"/>
                <a:ea typeface="Arial Unicode MS" panose="020B0604020202020204" pitchFamily="34" charset="-128"/>
              </a:rPr>
              <a:t>W </a:t>
            </a:r>
            <a:r>
              <a:rPr lang="pl-PL" dirty="0">
                <a:latin typeface="Times New Roman" panose="02020603050405020304" pitchFamily="18" charset="0"/>
                <a:ea typeface="Arial Unicode MS" panose="020B0604020202020204" pitchFamily="34" charset="-128"/>
              </a:rPr>
              <a:t>normie </a:t>
            </a:r>
            <a:r>
              <a:rPr lang="pl-PL" sz="2400" b="1" u="sng" dirty="0">
                <a:latin typeface="Times New Roman" panose="02020603050405020304" pitchFamily="18" charset="0"/>
                <a:ea typeface="Arial Unicode MS" panose="020B0604020202020204" pitchFamily="34" charset="-128"/>
              </a:rPr>
              <a:t>PN-EN 12566-1:2004/A1 </a:t>
            </a:r>
            <a:r>
              <a:rPr lang="pl-PL" dirty="0">
                <a:latin typeface="Times New Roman" panose="02020603050405020304" pitchFamily="18" charset="0"/>
                <a:ea typeface="Arial Unicode MS" panose="020B0604020202020204" pitchFamily="34" charset="-128"/>
              </a:rPr>
              <a:t>– w części pierwszej zawarto: </a:t>
            </a:r>
            <a:endParaRPr lang="pl-PL" dirty="0" smtClean="0">
              <a:latin typeface="Times New Roman" panose="02020603050405020304" pitchFamily="18" charset="0"/>
              <a:ea typeface="Arial Unicode MS" panose="020B0604020202020204" pitchFamily="34" charset="-128"/>
            </a:endParaRPr>
          </a:p>
          <a:p>
            <a:pPr algn="just">
              <a:buFont typeface="Arial" pitchFamily="34" charset="0"/>
              <a:buChar char="•"/>
            </a:pPr>
            <a:r>
              <a:rPr lang="pl-PL" dirty="0" smtClean="0">
                <a:latin typeface="Times New Roman" panose="02020603050405020304" pitchFamily="18" charset="0"/>
                <a:ea typeface="Arial Unicode MS" panose="020B0604020202020204" pitchFamily="34" charset="-128"/>
              </a:rPr>
              <a:t> prefabrykowane </a:t>
            </a:r>
            <a:r>
              <a:rPr lang="pl-PL" dirty="0">
                <a:latin typeface="Times New Roman" panose="02020603050405020304" pitchFamily="18" charset="0"/>
                <a:ea typeface="Arial Unicode MS" panose="020B0604020202020204" pitchFamily="34" charset="-128"/>
              </a:rPr>
              <a:t>osadniki gnilne przedstawiono badania wytrzymałościowe, </a:t>
            </a:r>
            <a:endParaRPr lang="pl-PL" dirty="0" smtClean="0">
              <a:latin typeface="Times New Roman" panose="02020603050405020304" pitchFamily="18" charset="0"/>
              <a:ea typeface="Arial Unicode MS" panose="020B0604020202020204" pitchFamily="34" charset="-128"/>
            </a:endParaRPr>
          </a:p>
          <a:p>
            <a:pPr algn="just">
              <a:buFont typeface="Arial" pitchFamily="34" charset="0"/>
              <a:buChar char="•"/>
            </a:pPr>
            <a:r>
              <a:rPr lang="pl-PL" dirty="0" smtClean="0">
                <a:latin typeface="Times New Roman" panose="02020603050405020304" pitchFamily="18" charset="0"/>
                <a:ea typeface="Arial Unicode MS" panose="020B0604020202020204" pitchFamily="34" charset="-128"/>
              </a:rPr>
              <a:t> przepustowość </a:t>
            </a:r>
            <a:r>
              <a:rPr lang="pl-PL" dirty="0">
                <a:latin typeface="Times New Roman" panose="02020603050405020304" pitchFamily="18" charset="0"/>
                <a:ea typeface="Arial Unicode MS" panose="020B0604020202020204" pitchFamily="34" charset="-128"/>
              </a:rPr>
              <a:t>hydrauliczną, wodoszczelność oraz trwałość zbiorników, które tworzą osadnik gnilny. </a:t>
            </a:r>
            <a:endParaRPr lang="pl-PL" dirty="0" smtClean="0">
              <a:latin typeface="Times New Roman" panose="02020603050405020304" pitchFamily="18" charset="0"/>
              <a:ea typeface="Arial Unicode MS" panose="020B0604020202020204" pitchFamily="34" charset="-128"/>
            </a:endParaRPr>
          </a:p>
          <a:p>
            <a:pPr algn="just"/>
            <a:endParaRPr lang="pl-PL" dirty="0" smtClean="0">
              <a:latin typeface="Times New Roman" panose="02020603050405020304" pitchFamily="18" charset="0"/>
              <a:ea typeface="Arial Unicode MS" panose="020B0604020202020204" pitchFamily="34" charset="-128"/>
            </a:endParaRPr>
          </a:p>
          <a:p>
            <a:pPr algn="just"/>
            <a:r>
              <a:rPr lang="pl-PL" dirty="0" smtClean="0">
                <a:latin typeface="Times New Roman" panose="02020603050405020304" pitchFamily="18" charset="0"/>
                <a:ea typeface="Arial Unicode MS" panose="020B0604020202020204" pitchFamily="34" charset="-128"/>
              </a:rPr>
              <a:t>Zbiorniki </a:t>
            </a:r>
            <a:r>
              <a:rPr lang="pl-PL" dirty="0">
                <a:latin typeface="Times New Roman" panose="02020603050405020304" pitchFamily="18" charset="0"/>
                <a:ea typeface="Arial Unicode MS" panose="020B0604020202020204" pitchFamily="34" charset="-128"/>
              </a:rPr>
              <a:t>te mogą być wykonywane z betonu (żelbetu), polietylenu, z tworzywa sztucznego wzmacnianego włóknem szklanym oraz stali. Autorzy przedstawili wytyczne dotyczące sprawdzenia zgodności wymiarów zbiorników. </a:t>
            </a:r>
            <a:endParaRPr lang="pl-PL" dirty="0" smtClean="0">
              <a:latin typeface="Times New Roman" panose="02020603050405020304" pitchFamily="18" charset="0"/>
              <a:ea typeface="Arial Unicode MS" panose="020B0604020202020204" pitchFamily="34" charset="-128"/>
            </a:endParaRPr>
          </a:p>
          <a:p>
            <a:pPr algn="just"/>
            <a:endParaRPr lang="pl-PL" dirty="0" smtClean="0">
              <a:latin typeface="Times New Roman" panose="02020603050405020304" pitchFamily="18" charset="0"/>
              <a:ea typeface="Arial Unicode MS" panose="020B0604020202020204" pitchFamily="34" charset="-128"/>
            </a:endParaRPr>
          </a:p>
          <a:p>
            <a:pPr algn="just"/>
            <a:endParaRPr lang="pl-PL" dirty="0" smtClean="0">
              <a:latin typeface="Times New Roman" panose="02020603050405020304" pitchFamily="18" charset="0"/>
              <a:ea typeface="Arial Unicode MS" panose="020B0604020202020204" pitchFamily="34" charset="-128"/>
            </a:endParaRPr>
          </a:p>
          <a:p>
            <a:pPr algn="just"/>
            <a:r>
              <a:rPr lang="pl-PL" dirty="0" smtClean="0">
                <a:latin typeface="Times New Roman" panose="02020603050405020304" pitchFamily="18" charset="0"/>
                <a:ea typeface="Arial Unicode MS" panose="020B0604020202020204" pitchFamily="34" charset="-128"/>
              </a:rPr>
              <a:t>W </a:t>
            </a:r>
            <a:r>
              <a:rPr lang="pl-PL" dirty="0">
                <a:latin typeface="Times New Roman" panose="02020603050405020304" pitchFamily="18" charset="0"/>
                <a:ea typeface="Arial Unicode MS" panose="020B0604020202020204" pitchFamily="34" charset="-128"/>
              </a:rPr>
              <a:t>normie nie zostały uwzględnione konstrukcje zbiorników z materiałów kompozytowych. Ważnym aspektem są badania wytrzymałościowe zbiorników ponieważ zdarzały się wcześniej na rynku produkty (osadniki gnilne), które po zasypaniu w wykopie ulegały zgnieceniu.</a:t>
            </a:r>
            <a:endParaRPr lang="pl-PL" dirty="0"/>
          </a:p>
        </p:txBody>
      </p:sp>
    </p:spTree>
    <p:extLst>
      <p:ext uri="{BB962C8B-B14F-4D97-AF65-F5344CB8AC3E}">
        <p14:creationId xmlns:p14="http://schemas.microsoft.com/office/powerpoint/2010/main" val="7449284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0196" y="260648"/>
            <a:ext cx="9001000" cy="3780522"/>
          </a:xfrm>
          <a:prstGeom prst="rect">
            <a:avLst/>
          </a:prstGeom>
        </p:spPr>
        <p:txBody>
          <a:bodyPr wrap="square">
            <a:spAutoFit/>
          </a:bodyPr>
          <a:lstStyle/>
          <a:p>
            <a:pPr algn="just">
              <a:lnSpc>
                <a:spcPct val="107000"/>
              </a:lnSpc>
              <a:spcAft>
                <a:spcPts val="0"/>
              </a:spcAft>
            </a:pPr>
            <a:r>
              <a:rPr lang="pl-PL" sz="3200" b="1" dirty="0">
                <a:solidFill>
                  <a:srgbClr val="00000A"/>
                </a:solidFill>
                <a:latin typeface="Times New Roman" panose="02020603050405020304" pitchFamily="18" charset="0"/>
                <a:ea typeface="Arial Unicode MS" panose="020B0604020202020204" pitchFamily="34" charset="-128"/>
                <a:cs typeface="Calibri" panose="020F0502020204030204" pitchFamily="34" charset="0"/>
              </a:rPr>
              <a:t>Dwa raporty techniczne</a:t>
            </a:r>
            <a:endParaRPr lang="pl-PL" sz="2800" dirty="0">
              <a:solidFill>
                <a:srgbClr val="00000A"/>
              </a:solidFill>
              <a:latin typeface="Calibri" panose="020F0502020204030204" pitchFamily="34" charset="0"/>
              <a:ea typeface="Arial Unicode MS" panose="020B0604020202020204" pitchFamily="34" charset="-128"/>
              <a:cs typeface="Calibri" panose="020F0502020204030204" pitchFamily="34" charset="0"/>
            </a:endParaRPr>
          </a:p>
          <a:p>
            <a:pPr algn="just">
              <a:lnSpc>
                <a:spcPct val="107000"/>
              </a:lnSpc>
              <a:spcAft>
                <a:spcPts val="0"/>
              </a:spcAft>
            </a:pPr>
            <a:r>
              <a:rPr lang="pl-PL" dirty="0">
                <a:solidFill>
                  <a:srgbClr val="00000A"/>
                </a:solidFill>
                <a:latin typeface="Times New Roman" panose="02020603050405020304" pitchFamily="18" charset="0"/>
                <a:ea typeface="Arial Unicode MS" panose="020B0604020202020204" pitchFamily="34" charset="-128"/>
                <a:cs typeface="Calibri" panose="020F0502020204030204" pitchFamily="34" charset="0"/>
              </a:rPr>
              <a:t>W skład kompletu dokumentów normalizacyjnych dotyczących przydomowych oczyszczalni ścieków do 50 OLM wchodzą dwa dokumenty opublikowane w formie </a:t>
            </a:r>
            <a:endParaRPr lang="pl-PL" dirty="0" smtClean="0">
              <a:solidFill>
                <a:srgbClr val="00000A"/>
              </a:solidFill>
              <a:latin typeface="Times New Roman" panose="02020603050405020304" pitchFamily="18" charset="0"/>
              <a:ea typeface="Arial Unicode MS" panose="020B0604020202020204" pitchFamily="34" charset="-128"/>
              <a:cs typeface="Calibri" panose="020F0502020204030204" pitchFamily="34" charset="0"/>
            </a:endParaRPr>
          </a:p>
          <a:p>
            <a:pPr algn="just">
              <a:lnSpc>
                <a:spcPct val="107000"/>
              </a:lnSpc>
              <a:spcAft>
                <a:spcPts val="0"/>
              </a:spcAft>
            </a:pPr>
            <a:r>
              <a:rPr lang="pl-PL" sz="2800" b="1" dirty="0" smtClean="0">
                <a:solidFill>
                  <a:srgbClr val="FF0000"/>
                </a:solidFill>
                <a:latin typeface="Times New Roman" panose="02020603050405020304" pitchFamily="18" charset="0"/>
                <a:ea typeface="Arial Unicode MS" panose="020B0604020202020204" pitchFamily="34" charset="-128"/>
                <a:cs typeface="Calibri" panose="020F0502020204030204" pitchFamily="34" charset="0"/>
              </a:rPr>
              <a:t>Raportów </a:t>
            </a:r>
            <a:r>
              <a:rPr lang="pl-PL" sz="2800" b="1" dirty="0">
                <a:solidFill>
                  <a:srgbClr val="FF0000"/>
                </a:solidFill>
                <a:latin typeface="Times New Roman" panose="02020603050405020304" pitchFamily="18" charset="0"/>
                <a:ea typeface="Arial Unicode MS" panose="020B0604020202020204" pitchFamily="34" charset="-128"/>
                <a:cs typeface="Calibri" panose="020F0502020204030204" pitchFamily="34" charset="0"/>
              </a:rPr>
              <a:t>Technicznych: </a:t>
            </a:r>
            <a:endParaRPr lang="pl-PL" sz="2800" b="1" dirty="0" smtClean="0">
              <a:solidFill>
                <a:srgbClr val="FF0000"/>
              </a:solidFill>
              <a:latin typeface="Times New Roman" panose="02020603050405020304" pitchFamily="18" charset="0"/>
              <a:ea typeface="Arial Unicode MS" panose="020B0604020202020204" pitchFamily="34" charset="-128"/>
              <a:cs typeface="Calibri" panose="020F0502020204030204" pitchFamily="34" charset="0"/>
            </a:endParaRPr>
          </a:p>
          <a:p>
            <a:pPr algn="just">
              <a:lnSpc>
                <a:spcPct val="107000"/>
              </a:lnSpc>
              <a:spcAft>
                <a:spcPts val="0"/>
              </a:spcAft>
            </a:pPr>
            <a:r>
              <a:rPr lang="pl-PL" sz="2800" b="1" dirty="0" smtClean="0">
                <a:solidFill>
                  <a:srgbClr val="FF0000"/>
                </a:solidFill>
                <a:latin typeface="Times New Roman" panose="02020603050405020304" pitchFamily="18" charset="0"/>
                <a:ea typeface="Arial Unicode MS" panose="020B0604020202020204" pitchFamily="34" charset="-128"/>
                <a:cs typeface="Calibri" panose="020F0502020204030204" pitchFamily="34" charset="0"/>
              </a:rPr>
              <a:t>CEN/TR </a:t>
            </a:r>
            <a:r>
              <a:rPr lang="pl-PL" sz="2800" b="1" dirty="0">
                <a:solidFill>
                  <a:srgbClr val="FF0000"/>
                </a:solidFill>
                <a:latin typeface="Times New Roman" panose="02020603050405020304" pitchFamily="18" charset="0"/>
                <a:ea typeface="Arial Unicode MS" panose="020B0604020202020204" pitchFamily="34" charset="-128"/>
                <a:cs typeface="Calibri" panose="020F0502020204030204" pitchFamily="34" charset="0"/>
              </a:rPr>
              <a:t>12566-2:2005 </a:t>
            </a:r>
            <a:endParaRPr lang="pl-PL" sz="2800" b="1" dirty="0" smtClean="0">
              <a:solidFill>
                <a:srgbClr val="FF0000"/>
              </a:solidFill>
              <a:latin typeface="Times New Roman" panose="02020603050405020304" pitchFamily="18" charset="0"/>
              <a:ea typeface="Arial Unicode MS" panose="020B0604020202020204" pitchFamily="34" charset="-128"/>
              <a:cs typeface="Calibri" panose="020F0502020204030204" pitchFamily="34" charset="0"/>
            </a:endParaRPr>
          </a:p>
          <a:p>
            <a:pPr algn="just">
              <a:lnSpc>
                <a:spcPct val="107000"/>
              </a:lnSpc>
              <a:spcAft>
                <a:spcPts val="0"/>
              </a:spcAft>
            </a:pPr>
            <a:r>
              <a:rPr lang="pl-PL" sz="2800" b="1" dirty="0" smtClean="0">
                <a:solidFill>
                  <a:srgbClr val="FF0000"/>
                </a:solidFill>
                <a:latin typeface="Times New Roman" panose="02020603050405020304" pitchFamily="18" charset="0"/>
                <a:ea typeface="Arial Unicode MS" panose="020B0604020202020204" pitchFamily="34" charset="-128"/>
                <a:cs typeface="Calibri" panose="020F0502020204030204" pitchFamily="34" charset="0"/>
              </a:rPr>
              <a:t>CEN/TR 12566-5:2008</a:t>
            </a:r>
            <a:r>
              <a:rPr lang="pl-PL" dirty="0">
                <a:solidFill>
                  <a:srgbClr val="00000A"/>
                </a:solidFill>
                <a:latin typeface="Times New Roman" panose="02020603050405020304" pitchFamily="18" charset="0"/>
                <a:ea typeface="Arial Unicode MS" panose="020B0604020202020204" pitchFamily="34" charset="-128"/>
                <a:cs typeface="Calibri" panose="020F0502020204030204" pitchFamily="34" charset="0"/>
              </a:rPr>
              <a:t> </a:t>
            </a:r>
            <a:endParaRPr lang="pl-PL" dirty="0" smtClean="0">
              <a:solidFill>
                <a:srgbClr val="00000A"/>
              </a:solidFill>
              <a:latin typeface="Times New Roman" panose="02020603050405020304" pitchFamily="18" charset="0"/>
              <a:ea typeface="Arial Unicode MS" panose="020B0604020202020204" pitchFamily="34" charset="-128"/>
              <a:cs typeface="Calibri" panose="020F0502020204030204" pitchFamily="34" charset="0"/>
            </a:endParaRPr>
          </a:p>
          <a:p>
            <a:pPr algn="just">
              <a:lnSpc>
                <a:spcPct val="107000"/>
              </a:lnSpc>
              <a:spcAft>
                <a:spcPts val="0"/>
              </a:spcAft>
            </a:pPr>
            <a:endParaRPr lang="pl-PL" dirty="0" smtClean="0">
              <a:solidFill>
                <a:srgbClr val="00000A"/>
              </a:solidFill>
              <a:latin typeface="Times New Roman" panose="02020603050405020304" pitchFamily="18" charset="0"/>
              <a:ea typeface="Arial Unicode MS" panose="020B0604020202020204" pitchFamily="34" charset="-128"/>
              <a:cs typeface="Calibri" panose="020F0502020204030204" pitchFamily="34" charset="0"/>
            </a:endParaRPr>
          </a:p>
          <a:p>
            <a:pPr algn="just">
              <a:lnSpc>
                <a:spcPct val="107000"/>
              </a:lnSpc>
              <a:spcAft>
                <a:spcPts val="0"/>
              </a:spcAft>
            </a:pPr>
            <a:r>
              <a:rPr lang="pl-PL" dirty="0" smtClean="0">
                <a:solidFill>
                  <a:srgbClr val="00000A"/>
                </a:solidFill>
                <a:latin typeface="Times New Roman" panose="02020603050405020304" pitchFamily="18" charset="0"/>
                <a:ea typeface="Arial Unicode MS" panose="020B0604020202020204" pitchFamily="34" charset="-128"/>
                <a:cs typeface="Calibri" panose="020F0502020204030204" pitchFamily="34" charset="0"/>
              </a:rPr>
              <a:t>Raporty </a:t>
            </a:r>
            <a:r>
              <a:rPr lang="pl-PL" dirty="0">
                <a:solidFill>
                  <a:srgbClr val="00000A"/>
                </a:solidFill>
                <a:latin typeface="Times New Roman" panose="02020603050405020304" pitchFamily="18" charset="0"/>
                <a:ea typeface="Arial Unicode MS" panose="020B0604020202020204" pitchFamily="34" charset="-128"/>
                <a:cs typeface="Calibri" panose="020F0502020204030204" pitchFamily="34" charset="0"/>
              </a:rPr>
              <a:t>te stanowią wytyczne projektowania i wykonywania różnych systemów filtracyjnych w gruncie oraz ich elementów. Dotyczy to urządzeń po wstępnym oczyszczeniu ścieków w osadnikach gnilnych. </a:t>
            </a:r>
            <a:endParaRPr lang="pl-PL" sz="1600" dirty="0">
              <a:solidFill>
                <a:srgbClr val="00000A"/>
              </a:solidFill>
              <a:latin typeface="Calibri" panose="020F0502020204030204" pitchFamily="34" charset="0"/>
              <a:ea typeface="Arial Unicode MS" panose="020B0604020202020204" pitchFamily="34" charset="-128"/>
              <a:cs typeface="Calibri" panose="020F0502020204030204" pitchFamily="34" charset="0"/>
            </a:endParaRPr>
          </a:p>
        </p:txBody>
      </p:sp>
    </p:spTree>
    <p:extLst>
      <p:ext uri="{BB962C8B-B14F-4D97-AF65-F5344CB8AC3E}">
        <p14:creationId xmlns:p14="http://schemas.microsoft.com/office/powerpoint/2010/main" val="3257699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0196" y="260648"/>
            <a:ext cx="9001000" cy="4450449"/>
          </a:xfrm>
          <a:prstGeom prst="rect">
            <a:avLst/>
          </a:prstGeom>
        </p:spPr>
        <p:txBody>
          <a:bodyPr wrap="square">
            <a:spAutoFit/>
          </a:bodyPr>
          <a:lstStyle/>
          <a:p>
            <a:pPr algn="just">
              <a:lnSpc>
                <a:spcPct val="107000"/>
              </a:lnSpc>
              <a:spcAft>
                <a:spcPts val="0"/>
              </a:spcAft>
            </a:pPr>
            <a:r>
              <a:rPr lang="pl-PL" dirty="0" smtClean="0">
                <a:solidFill>
                  <a:srgbClr val="00000A"/>
                </a:solidFill>
                <a:latin typeface="Times New Roman" panose="02020603050405020304" pitchFamily="18" charset="0"/>
                <a:ea typeface="Arial Unicode MS" panose="020B0604020202020204" pitchFamily="34" charset="-128"/>
                <a:cs typeface="Calibri" panose="020F0502020204030204" pitchFamily="34" charset="0"/>
              </a:rPr>
              <a:t>W </a:t>
            </a:r>
            <a:r>
              <a:rPr lang="pl-PL" dirty="0">
                <a:solidFill>
                  <a:srgbClr val="00000A"/>
                </a:solidFill>
                <a:latin typeface="Times New Roman" panose="02020603050405020304" pitchFamily="18" charset="0"/>
                <a:ea typeface="Arial Unicode MS" panose="020B0604020202020204" pitchFamily="34" charset="-128"/>
                <a:cs typeface="Calibri" panose="020F0502020204030204" pitchFamily="34" charset="0"/>
              </a:rPr>
              <a:t>raporcie technicznym </a:t>
            </a:r>
            <a:r>
              <a:rPr lang="pl-PL" sz="2400" b="1" u="sng" dirty="0">
                <a:solidFill>
                  <a:srgbClr val="00000A"/>
                </a:solidFill>
                <a:latin typeface="Times New Roman" panose="02020603050405020304" pitchFamily="18" charset="0"/>
                <a:ea typeface="Arial Unicode MS" panose="020B0604020202020204" pitchFamily="34" charset="-128"/>
                <a:cs typeface="Calibri" panose="020F0502020204030204" pitchFamily="34" charset="0"/>
              </a:rPr>
              <a:t>CEN/TR 12566-2 </a:t>
            </a:r>
            <a:r>
              <a:rPr lang="pl-PL" dirty="0">
                <a:solidFill>
                  <a:srgbClr val="00000A"/>
                </a:solidFill>
                <a:latin typeface="Times New Roman" panose="02020603050405020304" pitchFamily="18" charset="0"/>
                <a:ea typeface="Arial Unicode MS" panose="020B0604020202020204" pitchFamily="34" charset="-128"/>
                <a:cs typeface="Calibri" panose="020F0502020204030204" pitchFamily="34" charset="0"/>
              </a:rPr>
              <a:t>są szczegółowo omówione zasady projektowania i wykonywania systemów </a:t>
            </a:r>
            <a:r>
              <a:rPr lang="pl-PL" dirty="0" err="1">
                <a:solidFill>
                  <a:srgbClr val="00000A"/>
                </a:solidFill>
                <a:latin typeface="Times New Roman" panose="02020603050405020304" pitchFamily="18" charset="0"/>
                <a:ea typeface="Arial Unicode MS" panose="020B0604020202020204" pitchFamily="34" charset="-128"/>
                <a:cs typeface="Calibri" panose="020F0502020204030204" pitchFamily="34" charset="0"/>
              </a:rPr>
              <a:t>rozdrenowania</a:t>
            </a:r>
            <a:r>
              <a:rPr lang="pl-PL" dirty="0">
                <a:solidFill>
                  <a:srgbClr val="00000A"/>
                </a:solidFill>
                <a:latin typeface="Times New Roman" panose="02020603050405020304" pitchFamily="18" charset="0"/>
                <a:ea typeface="Arial Unicode MS" panose="020B0604020202020204" pitchFamily="34" charset="-128"/>
                <a:cs typeface="Calibri" panose="020F0502020204030204" pitchFamily="34" charset="0"/>
              </a:rPr>
              <a:t> ścieków wstępnie oczyszczonych po osadnikach gnilnych. </a:t>
            </a:r>
            <a:endParaRPr lang="pl-PL" dirty="0" smtClean="0">
              <a:solidFill>
                <a:srgbClr val="00000A"/>
              </a:solidFill>
              <a:latin typeface="Times New Roman" panose="02020603050405020304" pitchFamily="18" charset="0"/>
              <a:ea typeface="Arial Unicode MS" panose="020B0604020202020204" pitchFamily="34" charset="-128"/>
              <a:cs typeface="Calibri" panose="020F0502020204030204" pitchFamily="34" charset="0"/>
            </a:endParaRPr>
          </a:p>
          <a:p>
            <a:pPr algn="just">
              <a:lnSpc>
                <a:spcPct val="107000"/>
              </a:lnSpc>
              <a:spcAft>
                <a:spcPts val="0"/>
              </a:spcAft>
            </a:pPr>
            <a:endParaRPr lang="pl-PL" dirty="0" smtClean="0">
              <a:solidFill>
                <a:srgbClr val="00000A"/>
              </a:solidFill>
              <a:latin typeface="Times New Roman" panose="02020603050405020304" pitchFamily="18" charset="0"/>
              <a:ea typeface="Arial Unicode MS" panose="020B0604020202020204" pitchFamily="34" charset="-128"/>
              <a:cs typeface="Calibri" panose="020F0502020204030204" pitchFamily="34" charset="0"/>
            </a:endParaRPr>
          </a:p>
          <a:p>
            <a:pPr algn="just">
              <a:lnSpc>
                <a:spcPct val="107000"/>
              </a:lnSpc>
              <a:spcAft>
                <a:spcPts val="0"/>
              </a:spcAft>
            </a:pPr>
            <a:r>
              <a:rPr lang="pl-PL" dirty="0" smtClean="0">
                <a:solidFill>
                  <a:srgbClr val="00000A"/>
                </a:solidFill>
                <a:latin typeface="Times New Roman" panose="02020603050405020304" pitchFamily="18" charset="0"/>
                <a:ea typeface="Arial Unicode MS" panose="020B0604020202020204" pitchFamily="34" charset="-128"/>
                <a:cs typeface="Calibri" panose="020F0502020204030204" pitchFamily="34" charset="0"/>
              </a:rPr>
              <a:t>Systemy </a:t>
            </a:r>
            <a:r>
              <a:rPr lang="pl-PL" dirty="0">
                <a:solidFill>
                  <a:srgbClr val="00000A"/>
                </a:solidFill>
                <a:latin typeface="Times New Roman" panose="02020603050405020304" pitchFamily="18" charset="0"/>
                <a:ea typeface="Arial Unicode MS" panose="020B0604020202020204" pitchFamily="34" charset="-128"/>
                <a:cs typeface="Calibri" panose="020F0502020204030204" pitchFamily="34" charset="0"/>
              </a:rPr>
              <a:t>infiltracyjne mogą być stosowane tylko przy rozprowadzaniu ścieków bytowych. </a:t>
            </a:r>
            <a:endParaRPr lang="pl-PL" dirty="0" smtClean="0">
              <a:solidFill>
                <a:srgbClr val="00000A"/>
              </a:solidFill>
              <a:latin typeface="Times New Roman" panose="02020603050405020304" pitchFamily="18" charset="0"/>
              <a:ea typeface="Arial Unicode MS" panose="020B0604020202020204" pitchFamily="34" charset="-128"/>
              <a:cs typeface="Calibri" panose="020F0502020204030204" pitchFamily="34" charset="0"/>
            </a:endParaRPr>
          </a:p>
          <a:p>
            <a:pPr algn="just">
              <a:lnSpc>
                <a:spcPct val="107000"/>
              </a:lnSpc>
              <a:spcAft>
                <a:spcPts val="0"/>
              </a:spcAft>
            </a:pPr>
            <a:endParaRPr lang="pl-PL" dirty="0" smtClean="0">
              <a:solidFill>
                <a:srgbClr val="00000A"/>
              </a:solidFill>
              <a:latin typeface="Times New Roman" panose="02020603050405020304" pitchFamily="18" charset="0"/>
              <a:ea typeface="Arial Unicode MS" panose="020B0604020202020204" pitchFamily="34" charset="-128"/>
              <a:cs typeface="Calibri" panose="020F0502020204030204" pitchFamily="34" charset="0"/>
            </a:endParaRPr>
          </a:p>
          <a:p>
            <a:pPr algn="just">
              <a:lnSpc>
                <a:spcPct val="107000"/>
              </a:lnSpc>
              <a:spcAft>
                <a:spcPts val="0"/>
              </a:spcAft>
            </a:pPr>
            <a:r>
              <a:rPr lang="pl-PL" dirty="0" smtClean="0">
                <a:solidFill>
                  <a:srgbClr val="00000A"/>
                </a:solidFill>
                <a:latin typeface="Times New Roman" panose="02020603050405020304" pitchFamily="18" charset="0"/>
                <a:ea typeface="Arial Unicode MS" panose="020B0604020202020204" pitchFamily="34" charset="-128"/>
                <a:cs typeface="Calibri" panose="020F0502020204030204" pitchFamily="34" charset="0"/>
              </a:rPr>
              <a:t> W raporcie </a:t>
            </a:r>
            <a:r>
              <a:rPr lang="pl-PL" dirty="0">
                <a:solidFill>
                  <a:srgbClr val="00000A"/>
                </a:solidFill>
                <a:latin typeface="Times New Roman" panose="02020603050405020304" pitchFamily="18" charset="0"/>
                <a:ea typeface="Arial Unicode MS" panose="020B0604020202020204" pitchFamily="34" charset="-128"/>
                <a:cs typeface="Calibri" panose="020F0502020204030204" pitchFamily="34" charset="0"/>
              </a:rPr>
              <a:t>przedstawiono wymagania odnośnie lokalizacji drenażu rozsączającego ścieki: </a:t>
            </a:r>
            <a:endParaRPr lang="pl-PL" dirty="0" smtClean="0">
              <a:solidFill>
                <a:srgbClr val="00000A"/>
              </a:solidFill>
              <a:latin typeface="Times New Roman" panose="02020603050405020304" pitchFamily="18" charset="0"/>
              <a:ea typeface="Arial Unicode MS" panose="020B0604020202020204" pitchFamily="34" charset="-128"/>
              <a:cs typeface="Calibri" panose="020F0502020204030204" pitchFamily="34" charset="0"/>
            </a:endParaRPr>
          </a:p>
          <a:p>
            <a:pPr algn="just">
              <a:lnSpc>
                <a:spcPct val="107000"/>
              </a:lnSpc>
              <a:spcAft>
                <a:spcPts val="1200"/>
              </a:spcAft>
              <a:buFont typeface="Arial" pitchFamily="34" charset="0"/>
              <a:buChar char="•"/>
            </a:pPr>
            <a:r>
              <a:rPr lang="pl-PL" dirty="0" smtClean="0">
                <a:solidFill>
                  <a:srgbClr val="00000A"/>
                </a:solidFill>
                <a:latin typeface="Times New Roman" panose="02020603050405020304" pitchFamily="18" charset="0"/>
                <a:ea typeface="Arial Unicode MS" panose="020B0604020202020204" pitchFamily="34" charset="-128"/>
                <a:cs typeface="Calibri" panose="020F0502020204030204" pitchFamily="34" charset="0"/>
              </a:rPr>
              <a:t> należy </a:t>
            </a:r>
            <a:r>
              <a:rPr lang="pl-PL" dirty="0">
                <a:solidFill>
                  <a:srgbClr val="00000A"/>
                </a:solidFill>
                <a:latin typeface="Times New Roman" panose="02020603050405020304" pitchFamily="18" charset="0"/>
                <a:ea typeface="Arial Unicode MS" panose="020B0604020202020204" pitchFamily="34" charset="-128"/>
                <a:cs typeface="Calibri" panose="020F0502020204030204" pitchFamily="34" charset="0"/>
              </a:rPr>
              <a:t>zachować minimalną odległość </a:t>
            </a:r>
            <a:r>
              <a:rPr lang="pl-PL" sz="2400" b="1" dirty="0">
                <a:solidFill>
                  <a:srgbClr val="00000A"/>
                </a:solidFill>
                <a:latin typeface="Times New Roman" panose="02020603050405020304" pitchFamily="18" charset="0"/>
                <a:ea typeface="Arial Unicode MS" panose="020B0604020202020204" pitchFamily="34" charset="-128"/>
                <a:cs typeface="Calibri" panose="020F0502020204030204" pitchFamily="34" charset="0"/>
              </a:rPr>
              <a:t>4 m </a:t>
            </a:r>
            <a:r>
              <a:rPr lang="pl-PL" dirty="0">
                <a:solidFill>
                  <a:srgbClr val="00000A"/>
                </a:solidFill>
                <a:latin typeface="Times New Roman" panose="02020603050405020304" pitchFamily="18" charset="0"/>
                <a:ea typeface="Arial Unicode MS" panose="020B0604020202020204" pitchFamily="34" charset="-128"/>
                <a:cs typeface="Calibri" panose="020F0502020204030204" pitchFamily="34" charset="0"/>
              </a:rPr>
              <a:t>od którejkolwiek część systemu drenarskiego w stosunku do części mieszkalnej, </a:t>
            </a:r>
            <a:endParaRPr lang="pl-PL" dirty="0" smtClean="0">
              <a:solidFill>
                <a:srgbClr val="00000A"/>
              </a:solidFill>
              <a:latin typeface="Times New Roman" panose="02020603050405020304" pitchFamily="18" charset="0"/>
              <a:ea typeface="Arial Unicode MS" panose="020B0604020202020204" pitchFamily="34" charset="-128"/>
              <a:cs typeface="Calibri" panose="020F0502020204030204" pitchFamily="34" charset="0"/>
            </a:endParaRPr>
          </a:p>
          <a:p>
            <a:pPr algn="just">
              <a:lnSpc>
                <a:spcPct val="107000"/>
              </a:lnSpc>
              <a:spcAft>
                <a:spcPts val="1200"/>
              </a:spcAft>
              <a:buFont typeface="Arial" pitchFamily="34" charset="0"/>
              <a:buChar char="•"/>
            </a:pPr>
            <a:r>
              <a:rPr lang="pl-PL" dirty="0" smtClean="0">
                <a:solidFill>
                  <a:srgbClr val="00000A"/>
                </a:solidFill>
                <a:latin typeface="Times New Roman" panose="02020603050405020304" pitchFamily="18" charset="0"/>
                <a:ea typeface="Arial Unicode MS" panose="020B0604020202020204" pitchFamily="34" charset="-128"/>
                <a:cs typeface="Calibri" panose="020F0502020204030204" pitchFamily="34" charset="0"/>
              </a:rPr>
              <a:t> a </a:t>
            </a:r>
            <a:r>
              <a:rPr lang="pl-PL" dirty="0">
                <a:solidFill>
                  <a:srgbClr val="00000A"/>
                </a:solidFill>
                <a:latin typeface="Times New Roman" panose="02020603050405020304" pitchFamily="18" charset="0"/>
                <a:ea typeface="Arial Unicode MS" panose="020B0604020202020204" pitchFamily="34" charset="-128"/>
                <a:cs typeface="Calibri" panose="020F0502020204030204" pitchFamily="34" charset="0"/>
              </a:rPr>
              <a:t>na terenie systemu infiltracyjnego nie mogą znajdować się rurociągi zasilające w </a:t>
            </a:r>
            <a:r>
              <a:rPr lang="pl-PL" dirty="0" smtClean="0">
                <a:solidFill>
                  <a:srgbClr val="00000A"/>
                </a:solidFill>
                <a:latin typeface="Times New Roman" panose="02020603050405020304" pitchFamily="18" charset="0"/>
                <a:ea typeface="Arial Unicode MS" panose="020B0604020202020204" pitchFamily="34" charset="-128"/>
                <a:cs typeface="Calibri" panose="020F0502020204030204" pitchFamily="34" charset="0"/>
              </a:rPr>
              <a:t>wodę,</a:t>
            </a:r>
          </a:p>
          <a:p>
            <a:pPr algn="just">
              <a:lnSpc>
                <a:spcPct val="107000"/>
              </a:lnSpc>
              <a:spcAft>
                <a:spcPts val="1200"/>
              </a:spcAft>
              <a:buFont typeface="Arial" pitchFamily="34" charset="0"/>
              <a:buChar char="•"/>
            </a:pPr>
            <a:r>
              <a:rPr lang="pl-PL" dirty="0" smtClean="0">
                <a:solidFill>
                  <a:srgbClr val="00000A"/>
                </a:solidFill>
                <a:latin typeface="Times New Roman" panose="02020603050405020304" pitchFamily="18" charset="0"/>
                <a:ea typeface="Arial Unicode MS" panose="020B0604020202020204" pitchFamily="34" charset="-128"/>
                <a:cs typeface="Calibri" panose="020F0502020204030204" pitchFamily="34" charset="0"/>
              </a:rPr>
              <a:t> ponadto </a:t>
            </a:r>
            <a:r>
              <a:rPr lang="pl-PL" dirty="0">
                <a:solidFill>
                  <a:srgbClr val="00000A"/>
                </a:solidFill>
                <a:latin typeface="Times New Roman" panose="02020603050405020304" pitchFamily="18" charset="0"/>
                <a:ea typeface="Arial Unicode MS" panose="020B0604020202020204" pitchFamily="34" charset="-128"/>
                <a:cs typeface="Calibri" panose="020F0502020204030204" pitchFamily="34" charset="0"/>
              </a:rPr>
              <a:t>należy zachować odległość co najmniej 3 m od drzewa oraz innych roślin, które charakteryzują się poziomy system korzeniowy (odległość należy liczyć od granicy systemu drenażowego) i na drenażach rozsączających nie można lokalizować dróg i ciągów pieszych.</a:t>
            </a:r>
            <a:endParaRPr lang="pl-PL" sz="1600" dirty="0">
              <a:solidFill>
                <a:srgbClr val="00000A"/>
              </a:solidFill>
              <a:effectLst/>
              <a:latin typeface="Calibri" panose="020F0502020204030204" pitchFamily="34" charset="0"/>
              <a:ea typeface="Arial Unicode MS" panose="020B0604020202020204" pitchFamily="34" charset="-128"/>
              <a:cs typeface="Calibri" panose="020F0502020204030204" pitchFamily="34" charset="0"/>
            </a:endParaRPr>
          </a:p>
        </p:txBody>
      </p:sp>
    </p:spTree>
    <p:extLst>
      <p:ext uri="{BB962C8B-B14F-4D97-AF65-F5344CB8AC3E}">
        <p14:creationId xmlns:p14="http://schemas.microsoft.com/office/powerpoint/2010/main" val="3257699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07504" y="612845"/>
            <a:ext cx="8784976" cy="4339650"/>
          </a:xfrm>
          <a:prstGeom prst="rect">
            <a:avLst/>
          </a:prstGeom>
        </p:spPr>
        <p:txBody>
          <a:bodyPr wrap="square">
            <a:spAutoFit/>
          </a:bodyPr>
          <a:lstStyle/>
          <a:p>
            <a:pPr algn="just"/>
            <a:r>
              <a:rPr lang="pl-PL" dirty="0">
                <a:latin typeface="Times New Roman" panose="02020603050405020304" pitchFamily="18" charset="0"/>
                <a:ea typeface="Arial Unicode MS" panose="020B0604020202020204" pitchFamily="34" charset="-128"/>
              </a:rPr>
              <a:t>Raport Techniczny określa jakie rośliny mogą być sadzone na terenie infiltracji (zostały one wymienione w tabelach A.1, A.2 i A.3 Raportu). Rośliny te informują o aktualnym odpowiednim lub nieodpowiednim zasilaniu systemu rozsączającego ściekami. Zostało przedstawione działanie infiltracji dla różnych warunkach terenowych (spadki, zmiany kierunku, przewyższenia). Przedstawiono (w aneksie B) metody dotyczące badań oraz wyboru rodzaju gruntu pod budowę systemu rozsączania. </a:t>
            </a:r>
            <a:endParaRPr lang="pl-PL" dirty="0" smtClean="0">
              <a:latin typeface="Times New Roman" panose="02020603050405020304" pitchFamily="18" charset="0"/>
              <a:ea typeface="Arial Unicode MS" panose="020B0604020202020204" pitchFamily="34" charset="-128"/>
            </a:endParaRPr>
          </a:p>
          <a:p>
            <a:pPr algn="just"/>
            <a:endParaRPr lang="pl-PL" dirty="0" smtClean="0">
              <a:latin typeface="Times New Roman" panose="02020603050405020304" pitchFamily="18" charset="0"/>
              <a:ea typeface="Arial Unicode MS" panose="020B0604020202020204" pitchFamily="34" charset="-128"/>
            </a:endParaRPr>
          </a:p>
          <a:p>
            <a:pPr algn="just"/>
            <a:endParaRPr lang="pl-PL" dirty="0" smtClean="0">
              <a:latin typeface="Times New Roman" panose="02020603050405020304" pitchFamily="18" charset="0"/>
              <a:ea typeface="Arial Unicode MS" panose="020B0604020202020204" pitchFamily="34" charset="-128"/>
            </a:endParaRPr>
          </a:p>
          <a:p>
            <a:pPr algn="just"/>
            <a:endParaRPr lang="pl-PL" dirty="0" smtClean="0">
              <a:latin typeface="Times New Roman" panose="02020603050405020304" pitchFamily="18" charset="0"/>
              <a:ea typeface="Arial Unicode MS" panose="020B0604020202020204" pitchFamily="34" charset="-128"/>
            </a:endParaRPr>
          </a:p>
          <a:p>
            <a:pPr algn="just"/>
            <a:endParaRPr lang="pl-PL" dirty="0" smtClean="0">
              <a:latin typeface="Times New Roman" panose="02020603050405020304" pitchFamily="18" charset="0"/>
              <a:ea typeface="Arial Unicode MS" panose="020B0604020202020204" pitchFamily="34" charset="-128"/>
            </a:endParaRPr>
          </a:p>
          <a:p>
            <a:pPr algn="just"/>
            <a:r>
              <a:rPr lang="pl-PL" dirty="0" smtClean="0">
                <a:latin typeface="Times New Roman" panose="02020603050405020304" pitchFamily="18" charset="0"/>
                <a:ea typeface="Arial Unicode MS" panose="020B0604020202020204" pitchFamily="34" charset="-128"/>
              </a:rPr>
              <a:t>Drugim </a:t>
            </a:r>
            <a:r>
              <a:rPr lang="pl-PL" dirty="0">
                <a:latin typeface="Times New Roman" panose="02020603050405020304" pitchFamily="18" charset="0"/>
                <a:ea typeface="Arial Unicode MS" panose="020B0604020202020204" pitchFamily="34" charset="-128"/>
              </a:rPr>
              <a:t>Raportem Technicznym jest </a:t>
            </a:r>
            <a:r>
              <a:rPr lang="pl-PL" sz="2400" b="1" u="sng" dirty="0">
                <a:latin typeface="Times New Roman" panose="02020603050405020304" pitchFamily="18" charset="0"/>
                <a:ea typeface="Arial Unicode MS" panose="020B0604020202020204" pitchFamily="34" charset="-128"/>
              </a:rPr>
              <a:t>CEN/TR 12566-5</a:t>
            </a:r>
            <a:r>
              <a:rPr lang="pl-PL" dirty="0">
                <a:latin typeface="Times New Roman" panose="02020603050405020304" pitchFamily="18" charset="0"/>
                <a:ea typeface="Arial Unicode MS" panose="020B0604020202020204" pitchFamily="34" charset="-128"/>
              </a:rPr>
              <a:t>. Raport ten stanowi swoiste rozwinięcie raportu CEN/TR 12566-2 poprzez wprowadzenie jako dodatkowego elementu filtracyjnego trzciny lub innych </a:t>
            </a:r>
            <a:r>
              <a:rPr lang="pl-PL" dirty="0" err="1">
                <a:latin typeface="Times New Roman" panose="02020603050405020304" pitchFamily="18" charset="0"/>
                <a:ea typeface="Arial Unicode MS" panose="020B0604020202020204" pitchFamily="34" charset="-128"/>
              </a:rPr>
              <a:t>makrofitów</a:t>
            </a:r>
            <a:r>
              <a:rPr lang="pl-PL" dirty="0">
                <a:latin typeface="Times New Roman" panose="02020603050405020304" pitchFamily="18" charset="0"/>
                <a:ea typeface="Arial Unicode MS" panose="020B0604020202020204" pitchFamily="34" charset="-128"/>
              </a:rPr>
              <a:t>. W raporcie zawarte zostały dane o projektowaniu, wykonywaniu oraz eksploatacji tego typu oczyszczalni, w tym doczyszczaniu wstępnie oczyszczonych ścieków. </a:t>
            </a:r>
            <a:endParaRPr lang="pl-PL" dirty="0"/>
          </a:p>
        </p:txBody>
      </p:sp>
    </p:spTree>
    <p:extLst>
      <p:ext uri="{BB962C8B-B14F-4D97-AF65-F5344CB8AC3E}">
        <p14:creationId xmlns:p14="http://schemas.microsoft.com/office/powerpoint/2010/main" val="8817034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filtr na prezentacje 1"/>
          <p:cNvPicPr/>
          <p:nvPr/>
        </p:nvPicPr>
        <p:blipFill>
          <a:blip r:embed="rId2" cstate="print">
            <a:extLst>
              <a:ext uri="{28A0092B-C50C-407E-A947-70E740481C1C}">
                <a14:useLocalDpi xmlns:a14="http://schemas.microsoft.com/office/drawing/2010/main" val="0"/>
              </a:ext>
            </a:extLst>
          </a:blip>
          <a:srcRect t="9390"/>
          <a:stretch>
            <a:fillRect/>
          </a:stretch>
        </p:blipFill>
        <p:spPr bwMode="auto">
          <a:xfrm>
            <a:off x="467544" y="620688"/>
            <a:ext cx="8424936" cy="3960440"/>
          </a:xfrm>
          <a:prstGeom prst="rect">
            <a:avLst/>
          </a:prstGeom>
          <a:noFill/>
          <a:ln>
            <a:noFill/>
          </a:ln>
        </p:spPr>
      </p:pic>
      <p:sp>
        <p:nvSpPr>
          <p:cNvPr id="3" name="Prostokąt 2"/>
          <p:cNvSpPr/>
          <p:nvPr/>
        </p:nvSpPr>
        <p:spPr>
          <a:xfrm>
            <a:off x="107504" y="5805264"/>
            <a:ext cx="8496944" cy="369332"/>
          </a:xfrm>
          <a:prstGeom prst="rect">
            <a:avLst/>
          </a:prstGeom>
        </p:spPr>
        <p:txBody>
          <a:bodyPr wrap="square">
            <a:spAutoFit/>
          </a:bodyPr>
          <a:lstStyle/>
          <a:p>
            <a:r>
              <a:rPr lang="pl-PL" dirty="0">
                <a:solidFill>
                  <a:srgbClr val="00000A"/>
                </a:solidFill>
                <a:latin typeface="Calibri" panose="020F0502020204030204" pitchFamily="34" charset="0"/>
                <a:ea typeface="Arial Unicode MS" panose="020B0604020202020204" pitchFamily="34" charset="-128"/>
                <a:cs typeface="Calibri" panose="020F0502020204030204" pitchFamily="34" charset="0"/>
              </a:rPr>
              <a:t>Układ przewodów rozsączających i zbierających według normy PN-EN 12566-5 </a:t>
            </a:r>
            <a:endParaRPr lang="pl-PL" dirty="0"/>
          </a:p>
        </p:txBody>
      </p:sp>
    </p:spTree>
    <p:extLst>
      <p:ext uri="{BB962C8B-B14F-4D97-AF65-F5344CB8AC3E}">
        <p14:creationId xmlns:p14="http://schemas.microsoft.com/office/powerpoint/2010/main" val="4535423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51520" y="260648"/>
            <a:ext cx="8568952" cy="2397451"/>
          </a:xfrm>
          <a:prstGeom prst="rect">
            <a:avLst/>
          </a:prstGeom>
        </p:spPr>
        <p:txBody>
          <a:bodyPr wrap="square">
            <a:spAutoFit/>
          </a:bodyPr>
          <a:lstStyle/>
          <a:p>
            <a:pPr algn="just">
              <a:lnSpc>
                <a:spcPct val="107000"/>
              </a:lnSpc>
              <a:spcAft>
                <a:spcPts val="0"/>
              </a:spcAft>
            </a:pPr>
            <a:r>
              <a:rPr lang="pl-PL" dirty="0">
                <a:solidFill>
                  <a:srgbClr val="00000A"/>
                </a:solidFill>
                <a:latin typeface="Times New Roman" panose="02020603050405020304" pitchFamily="18" charset="0"/>
                <a:ea typeface="Times New Roman" panose="02020603050405020304" pitchFamily="18" charset="0"/>
                <a:cs typeface="Calibri" panose="020F0502020204030204" pitchFamily="34" charset="0"/>
              </a:rPr>
              <a:t>Biorąc powyższe pod uwagę należy mieć świadomość, że Raporty Techniczne CEN </a:t>
            </a:r>
            <a:r>
              <a:rPr lang="pl-PL" dirty="0" smtClean="0">
                <a:solidFill>
                  <a:srgbClr val="00000A"/>
                </a:solidFill>
                <a:latin typeface="Times New Roman" panose="02020603050405020304" pitchFamily="18" charset="0"/>
                <a:ea typeface="Times New Roman" panose="02020603050405020304" pitchFamily="18" charset="0"/>
                <a:cs typeface="Calibri" panose="020F0502020204030204" pitchFamily="34" charset="0"/>
              </a:rPr>
              <a:t/>
            </a:r>
            <a:br>
              <a:rPr lang="pl-PL" dirty="0" smtClean="0">
                <a:solidFill>
                  <a:srgbClr val="00000A"/>
                </a:solidFill>
                <a:latin typeface="Times New Roman" panose="02020603050405020304" pitchFamily="18" charset="0"/>
                <a:ea typeface="Times New Roman" panose="02020603050405020304" pitchFamily="18" charset="0"/>
                <a:cs typeface="Calibri" panose="020F0502020204030204" pitchFamily="34" charset="0"/>
              </a:rPr>
            </a:br>
            <a:r>
              <a:rPr lang="pl-PL" sz="3200" b="1" u="sng" dirty="0" smtClean="0">
                <a:solidFill>
                  <a:srgbClr val="00000A"/>
                </a:solidFill>
                <a:latin typeface="Times New Roman" panose="02020603050405020304" pitchFamily="18" charset="0"/>
                <a:ea typeface="Times New Roman" panose="02020603050405020304" pitchFamily="18" charset="0"/>
                <a:cs typeface="Calibri" panose="020F0502020204030204" pitchFamily="34" charset="0"/>
              </a:rPr>
              <a:t>nie </a:t>
            </a:r>
            <a:r>
              <a:rPr lang="pl-PL" sz="3200" b="1" u="sng" dirty="0">
                <a:solidFill>
                  <a:srgbClr val="00000A"/>
                </a:solidFill>
                <a:latin typeface="Times New Roman" panose="02020603050405020304" pitchFamily="18" charset="0"/>
                <a:ea typeface="Times New Roman" panose="02020603050405020304" pitchFamily="18" charset="0"/>
                <a:cs typeface="Calibri" panose="020F0502020204030204" pitchFamily="34" charset="0"/>
              </a:rPr>
              <a:t>są normą</a:t>
            </a:r>
            <a:r>
              <a:rPr lang="pl-PL" dirty="0">
                <a:solidFill>
                  <a:srgbClr val="00000A"/>
                </a:solidFill>
                <a:latin typeface="Times New Roman" panose="02020603050405020304" pitchFamily="18" charset="0"/>
                <a:ea typeface="Times New Roman" panose="02020603050405020304" pitchFamily="18" charset="0"/>
                <a:cs typeface="Calibri" panose="020F0502020204030204" pitchFamily="34" charset="0"/>
              </a:rPr>
              <a:t>, a co za tym idzie </a:t>
            </a:r>
            <a:r>
              <a:rPr lang="pl-PL" b="1" dirty="0">
                <a:solidFill>
                  <a:srgbClr val="00000A"/>
                </a:solidFill>
                <a:latin typeface="Times New Roman" panose="02020603050405020304" pitchFamily="18" charset="0"/>
                <a:ea typeface="Times New Roman" panose="02020603050405020304" pitchFamily="18" charset="0"/>
                <a:cs typeface="Calibri" panose="020F0502020204030204" pitchFamily="34" charset="0"/>
              </a:rPr>
              <a:t>nie mogą być podstawą oceny zgodności wyrobów w nich opisanych</a:t>
            </a:r>
            <a:r>
              <a:rPr lang="pl-PL" dirty="0">
                <a:solidFill>
                  <a:srgbClr val="00000A"/>
                </a:solidFill>
                <a:latin typeface="Times New Roman" panose="02020603050405020304" pitchFamily="18" charset="0"/>
                <a:ea typeface="Times New Roman" panose="02020603050405020304" pitchFamily="18" charset="0"/>
                <a:cs typeface="Calibri" panose="020F0502020204030204" pitchFamily="34" charset="0"/>
              </a:rPr>
              <a:t>. </a:t>
            </a:r>
            <a:endParaRPr lang="pl-PL" dirty="0" smtClean="0">
              <a:solidFill>
                <a:srgbClr val="00000A"/>
              </a:solidFill>
              <a:latin typeface="Times New Roman" panose="02020603050405020304" pitchFamily="18" charset="0"/>
              <a:ea typeface="Times New Roman" panose="02020603050405020304" pitchFamily="18" charset="0"/>
              <a:cs typeface="Calibri" panose="020F0502020204030204" pitchFamily="34" charset="0"/>
            </a:endParaRPr>
          </a:p>
          <a:p>
            <a:pPr algn="just">
              <a:lnSpc>
                <a:spcPct val="107000"/>
              </a:lnSpc>
              <a:spcAft>
                <a:spcPts val="0"/>
              </a:spcAft>
            </a:pPr>
            <a:endParaRPr lang="pl-PL" dirty="0" smtClean="0">
              <a:solidFill>
                <a:srgbClr val="00000A"/>
              </a:solidFill>
              <a:latin typeface="Times New Roman" panose="02020603050405020304" pitchFamily="18" charset="0"/>
              <a:ea typeface="Times New Roman" panose="02020603050405020304" pitchFamily="18" charset="0"/>
              <a:cs typeface="Calibri" panose="020F0502020204030204" pitchFamily="34" charset="0"/>
            </a:endParaRPr>
          </a:p>
          <a:p>
            <a:pPr algn="just">
              <a:lnSpc>
                <a:spcPct val="107000"/>
              </a:lnSpc>
              <a:spcAft>
                <a:spcPts val="0"/>
              </a:spcAft>
            </a:pPr>
            <a:r>
              <a:rPr lang="pl-PL" dirty="0" smtClean="0">
                <a:solidFill>
                  <a:srgbClr val="00000A"/>
                </a:solidFill>
                <a:latin typeface="Times New Roman" panose="02020603050405020304" pitchFamily="18" charset="0"/>
                <a:ea typeface="Times New Roman" panose="02020603050405020304" pitchFamily="18" charset="0"/>
                <a:cs typeface="Calibri" panose="020F0502020204030204" pitchFamily="34" charset="0"/>
              </a:rPr>
              <a:t>Sprawa </a:t>
            </a:r>
            <a:r>
              <a:rPr lang="pl-PL" dirty="0">
                <a:solidFill>
                  <a:srgbClr val="00000A"/>
                </a:solidFill>
                <a:latin typeface="Times New Roman" panose="02020603050405020304" pitchFamily="18" charset="0"/>
                <a:ea typeface="Times New Roman" panose="02020603050405020304" pitchFamily="18" charset="0"/>
                <a:cs typeface="Calibri" panose="020F0502020204030204" pitchFamily="34" charset="0"/>
              </a:rPr>
              <a:t>ta dotyczy potencjalnych inwestorów jakimi są gminy przygotowujące specyfikacje istotnych warunków zamówienia do przetargów na projektowanie i budowę małych systemów oczyszczania ścieków.</a:t>
            </a:r>
            <a:endParaRPr lang="pl-PL" sz="1600" dirty="0">
              <a:solidFill>
                <a:srgbClr val="00000A"/>
              </a:solidFill>
              <a:effectLst/>
              <a:latin typeface="Calibri" panose="020F0502020204030204" pitchFamily="34" charset="0"/>
              <a:ea typeface="Arial Unicode MS" panose="020B0604020202020204" pitchFamily="34" charset="-128"/>
              <a:cs typeface="Calibri" panose="020F0502020204030204" pitchFamily="34" charset="0"/>
            </a:endParaRPr>
          </a:p>
        </p:txBody>
      </p:sp>
    </p:spTree>
    <p:extLst>
      <p:ext uri="{BB962C8B-B14F-4D97-AF65-F5344CB8AC3E}">
        <p14:creationId xmlns:p14="http://schemas.microsoft.com/office/powerpoint/2010/main" val="10637857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107504" y="332656"/>
            <a:ext cx="8784976" cy="6001643"/>
          </a:xfrm>
          <a:prstGeom prst="rect">
            <a:avLst/>
          </a:prstGeom>
        </p:spPr>
        <p:txBody>
          <a:bodyPr wrap="square">
            <a:spAutoFit/>
          </a:bodyPr>
          <a:lstStyle/>
          <a:p>
            <a:pPr algn="just">
              <a:lnSpc>
                <a:spcPct val="150000"/>
              </a:lnSpc>
              <a:spcAft>
                <a:spcPts val="600"/>
              </a:spcAft>
            </a:pPr>
            <a:r>
              <a:rPr lang="pl-PL" dirty="0">
                <a:latin typeface="Arial" panose="020B0604020202020204" pitchFamily="34" charset="0"/>
              </a:rPr>
              <a:t>W dniu 8 kwietnia 2014 r. Rada Ministrów przyjęła </a:t>
            </a:r>
            <a:r>
              <a:rPr lang="pl-PL" i="1" dirty="0">
                <a:latin typeface="Arial" panose="020B0604020202020204" pitchFamily="34" charset="0"/>
              </a:rPr>
              <a:t>Program Rozwoju Przedsiębiorstw</a:t>
            </a:r>
            <a:r>
              <a:rPr lang="pl-PL" dirty="0">
                <a:latin typeface="Arial" panose="020B0604020202020204" pitchFamily="34" charset="0"/>
              </a:rPr>
              <a:t>, którego integralną część stanowi </a:t>
            </a:r>
            <a:endParaRPr lang="pl-PL" dirty="0" smtClean="0">
              <a:latin typeface="Arial" panose="020B0604020202020204" pitchFamily="34" charset="0"/>
            </a:endParaRPr>
          </a:p>
          <a:p>
            <a:pPr algn="just">
              <a:lnSpc>
                <a:spcPct val="150000"/>
              </a:lnSpc>
              <a:spcAft>
                <a:spcPts val="600"/>
              </a:spcAft>
            </a:pPr>
            <a:r>
              <a:rPr lang="pl-PL" sz="3200" b="1" i="1" u="sng" dirty="0" smtClean="0">
                <a:solidFill>
                  <a:srgbClr val="FF0000"/>
                </a:solidFill>
                <a:latin typeface="Arial" panose="020B0604020202020204" pitchFamily="34" charset="0"/>
              </a:rPr>
              <a:t>Krajowa </a:t>
            </a:r>
            <a:r>
              <a:rPr lang="pl-PL" sz="3200" b="1" i="1" u="sng" dirty="0">
                <a:solidFill>
                  <a:srgbClr val="FF0000"/>
                </a:solidFill>
                <a:latin typeface="Arial" panose="020B0604020202020204" pitchFamily="34" charset="0"/>
              </a:rPr>
              <a:t>Inteligentna Specjalizacja (KIS</a:t>
            </a:r>
            <a:r>
              <a:rPr lang="pl-PL" sz="3200" b="1" i="1" u="sng" dirty="0" smtClean="0">
                <a:solidFill>
                  <a:srgbClr val="FF0000"/>
                </a:solidFill>
                <a:latin typeface="Arial" panose="020B0604020202020204" pitchFamily="34" charset="0"/>
              </a:rPr>
              <a:t>)</a:t>
            </a:r>
            <a:r>
              <a:rPr lang="pl-PL" sz="3200" b="1" i="1" dirty="0">
                <a:solidFill>
                  <a:srgbClr val="FF0000"/>
                </a:solidFill>
                <a:latin typeface="Arial" panose="020B0604020202020204" pitchFamily="34" charset="0"/>
              </a:rPr>
              <a:t>.</a:t>
            </a:r>
            <a:r>
              <a:rPr lang="pl-PL" sz="3200" b="1" dirty="0" smtClean="0">
                <a:solidFill>
                  <a:srgbClr val="FF0000"/>
                </a:solidFill>
                <a:latin typeface="Arial" panose="020B0604020202020204" pitchFamily="34" charset="0"/>
              </a:rPr>
              <a:t> </a:t>
            </a:r>
          </a:p>
          <a:p>
            <a:pPr algn="just">
              <a:lnSpc>
                <a:spcPct val="150000"/>
              </a:lnSpc>
              <a:spcAft>
                <a:spcPts val="600"/>
              </a:spcAft>
            </a:pPr>
            <a:endParaRPr lang="pl-PL" sz="2400" b="1" dirty="0" smtClean="0">
              <a:solidFill>
                <a:srgbClr val="0070C0"/>
              </a:solidFill>
              <a:latin typeface="Arial" panose="020B0604020202020204" pitchFamily="34" charset="0"/>
            </a:endParaRPr>
          </a:p>
          <a:p>
            <a:pPr algn="just">
              <a:lnSpc>
                <a:spcPct val="150000"/>
              </a:lnSpc>
              <a:spcAft>
                <a:spcPts val="600"/>
              </a:spcAft>
            </a:pPr>
            <a:r>
              <a:rPr lang="pl-PL" dirty="0" smtClean="0">
                <a:latin typeface="Arial" panose="020B0604020202020204" pitchFamily="34" charset="0"/>
              </a:rPr>
              <a:t>Dokument </a:t>
            </a:r>
            <a:r>
              <a:rPr lang="pl-PL" dirty="0">
                <a:latin typeface="Arial" panose="020B0604020202020204" pitchFamily="34" charset="0"/>
              </a:rPr>
              <a:t>przedstawia proces analityczny wyłaniania inteligentnych specjalizacji na poziomie krajowym (obszary B+R+I) oraz zarys procesu ich monitorowania i aktualizacji.</a:t>
            </a:r>
          </a:p>
          <a:p>
            <a:pPr algn="just">
              <a:lnSpc>
                <a:spcPct val="150000"/>
              </a:lnSpc>
              <a:spcAft>
                <a:spcPts val="600"/>
              </a:spcAft>
            </a:pPr>
            <a:endParaRPr lang="pl-PL" b="1" i="1" dirty="0" smtClean="0">
              <a:latin typeface="Arial" panose="020B0604020202020204" pitchFamily="34" charset="0"/>
            </a:endParaRPr>
          </a:p>
          <a:p>
            <a:pPr algn="just">
              <a:lnSpc>
                <a:spcPct val="150000"/>
              </a:lnSpc>
              <a:spcAft>
                <a:spcPts val="600"/>
              </a:spcAft>
            </a:pPr>
            <a:endParaRPr lang="pl-PL" b="1" i="1" dirty="0">
              <a:latin typeface="Arial" panose="020B0604020202020204" pitchFamily="34" charset="0"/>
            </a:endParaRPr>
          </a:p>
          <a:p>
            <a:pPr algn="just">
              <a:lnSpc>
                <a:spcPct val="150000"/>
              </a:lnSpc>
              <a:spcAft>
                <a:spcPts val="600"/>
              </a:spcAft>
            </a:pPr>
            <a:r>
              <a:rPr lang="pl-PL" b="1" i="1" dirty="0" smtClean="0">
                <a:latin typeface="Arial" panose="020B0604020202020204" pitchFamily="34" charset="0"/>
              </a:rPr>
              <a:t>Krajowa </a:t>
            </a:r>
            <a:r>
              <a:rPr lang="pl-PL" b="1" i="1" dirty="0">
                <a:latin typeface="Arial" panose="020B0604020202020204" pitchFamily="34" charset="0"/>
              </a:rPr>
              <a:t>inteligentna specjalizacja </a:t>
            </a:r>
            <a:r>
              <a:rPr lang="pl-PL" b="1" dirty="0">
                <a:latin typeface="Arial" panose="020B0604020202020204" pitchFamily="34" charset="0"/>
              </a:rPr>
              <a:t>jest dokumentem </a:t>
            </a:r>
            <a:r>
              <a:rPr lang="pl-PL" b="1" u="sng" dirty="0">
                <a:solidFill>
                  <a:srgbClr val="FF0000"/>
                </a:solidFill>
                <a:latin typeface="Arial" panose="020B0604020202020204" pitchFamily="34" charset="0"/>
              </a:rPr>
              <a:t>otwartym</a:t>
            </a:r>
            <a:r>
              <a:rPr lang="pl-PL" b="1" dirty="0">
                <a:latin typeface="Arial" panose="020B0604020202020204" pitchFamily="34" charset="0"/>
              </a:rPr>
              <a:t>, który będzie podlegał ciągłej weryfikacji i aktualizacji w oparciu o system monitorowania oraz zachodzące zmiany społeczno-gospodarcze. </a:t>
            </a:r>
            <a:endParaRPr lang="pl-PL" b="0" i="0" dirty="0">
              <a:effectLst/>
              <a:latin typeface="Arial" panose="020B0604020202020204" pitchFamily="34" charset="0"/>
            </a:endParaRPr>
          </a:p>
        </p:txBody>
      </p:sp>
    </p:spTree>
    <p:extLst>
      <p:ext uri="{BB962C8B-B14F-4D97-AF65-F5344CB8AC3E}">
        <p14:creationId xmlns:p14="http://schemas.microsoft.com/office/powerpoint/2010/main" val="31110257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79512" y="188640"/>
            <a:ext cx="8712968" cy="2584682"/>
          </a:xfrm>
          <a:prstGeom prst="rect">
            <a:avLst/>
          </a:prstGeom>
        </p:spPr>
        <p:txBody>
          <a:bodyPr wrap="square">
            <a:spAutoFit/>
          </a:bodyPr>
          <a:lstStyle/>
          <a:p>
            <a:pPr algn="just">
              <a:lnSpc>
                <a:spcPct val="107000"/>
              </a:lnSpc>
              <a:spcAft>
                <a:spcPts val="0"/>
              </a:spcAft>
            </a:pPr>
            <a:r>
              <a:rPr lang="pl-PL" sz="2800" b="1" dirty="0">
                <a:solidFill>
                  <a:srgbClr val="00000A"/>
                </a:solidFill>
                <a:latin typeface="Times New Roman" panose="02020603050405020304" pitchFamily="18" charset="0"/>
                <a:ea typeface="Arial Unicode MS" panose="020B0604020202020204" pitchFamily="34" charset="-128"/>
                <a:cs typeface="Calibri" panose="020F0502020204030204" pitchFamily="34" charset="0"/>
              </a:rPr>
              <a:t>Parametry określone w PN-EN 12566-3+A1</a:t>
            </a:r>
            <a:endParaRPr lang="pl-PL" sz="2400" dirty="0">
              <a:solidFill>
                <a:srgbClr val="00000A"/>
              </a:solidFill>
              <a:latin typeface="Calibri" panose="020F0502020204030204" pitchFamily="34" charset="0"/>
              <a:ea typeface="Arial Unicode MS" panose="020B0604020202020204" pitchFamily="34" charset="-128"/>
              <a:cs typeface="Calibri" panose="020F0502020204030204" pitchFamily="34" charset="0"/>
            </a:endParaRPr>
          </a:p>
          <a:p>
            <a:endParaRPr lang="pl-PL" dirty="0" smtClean="0">
              <a:latin typeface="Times New Roman" panose="02020603050405020304" pitchFamily="18" charset="0"/>
              <a:ea typeface="Arial Unicode MS" panose="020B0604020202020204" pitchFamily="34" charset="-128"/>
            </a:endParaRPr>
          </a:p>
          <a:p>
            <a:pPr algn="just"/>
            <a:r>
              <a:rPr lang="pl-PL" dirty="0" smtClean="0">
                <a:latin typeface="Times New Roman" panose="02020603050405020304" pitchFamily="18" charset="0"/>
                <a:ea typeface="Arial Unicode MS" panose="020B0604020202020204" pitchFamily="34" charset="-128"/>
              </a:rPr>
              <a:t>Trzecią </a:t>
            </a:r>
            <a:r>
              <a:rPr lang="pl-PL" dirty="0">
                <a:latin typeface="Times New Roman" panose="02020603050405020304" pitchFamily="18" charset="0"/>
                <a:ea typeface="Arial Unicode MS" panose="020B0604020202020204" pitchFamily="34" charset="-128"/>
              </a:rPr>
              <a:t>część stanowi norma </a:t>
            </a:r>
            <a:r>
              <a:rPr lang="pl-PL" sz="2400" b="1" dirty="0">
                <a:latin typeface="Times New Roman" panose="02020603050405020304" pitchFamily="18" charset="0"/>
                <a:ea typeface="Arial Unicode MS" panose="020B0604020202020204" pitchFamily="34" charset="-128"/>
              </a:rPr>
              <a:t>PN-EN 12566-3+A1</a:t>
            </a:r>
            <a:r>
              <a:rPr lang="pl-PL" dirty="0">
                <a:latin typeface="Times New Roman" panose="02020603050405020304" pitchFamily="18" charset="0"/>
                <a:ea typeface="Arial Unicode MS" panose="020B0604020202020204" pitchFamily="34" charset="-128"/>
              </a:rPr>
              <a:t> o nazwie </a:t>
            </a:r>
            <a:r>
              <a:rPr lang="pl-PL" b="1" u="sng" dirty="0">
                <a:solidFill>
                  <a:srgbClr val="0070C0"/>
                </a:solidFill>
                <a:latin typeface="Times New Roman" panose="02020603050405020304" pitchFamily="18" charset="0"/>
                <a:ea typeface="Arial Unicode MS" panose="020B0604020202020204" pitchFamily="34" charset="-128"/>
              </a:rPr>
              <a:t>„kontenerowe lub montowane na miejscu przydomowe oczyszczalnie ścieków”</a:t>
            </a:r>
            <a:r>
              <a:rPr lang="pl-PL" dirty="0">
                <a:latin typeface="Times New Roman" panose="02020603050405020304" pitchFamily="18" charset="0"/>
                <a:ea typeface="Arial Unicode MS" panose="020B0604020202020204" pitchFamily="34" charset="-128"/>
              </a:rPr>
              <a:t>. W normie tej powtórzono metody badań wytrzymałościowych zbiorników według zapisów z normy pierwszej. Szczegółowo natomiast zostały omówione właściwości materiałów stosowanych do wykonywania zbiorników, w zależności od technologii ich wykonywania. W normie przedstawiono wymagania oraz metody badań dotyczące skuteczności oczyszczania.</a:t>
            </a:r>
            <a:endParaRPr lang="pl-PL" dirty="0"/>
          </a:p>
        </p:txBody>
      </p:sp>
    </p:spTree>
    <p:extLst>
      <p:ext uri="{BB962C8B-B14F-4D97-AF65-F5344CB8AC3E}">
        <p14:creationId xmlns:p14="http://schemas.microsoft.com/office/powerpoint/2010/main" val="29317549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635079328"/>
              </p:ext>
            </p:extLst>
          </p:nvPr>
        </p:nvGraphicFramePr>
        <p:xfrm>
          <a:off x="107504" y="188640"/>
          <a:ext cx="8928991" cy="56886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Prostokąt 3"/>
          <p:cNvSpPr/>
          <p:nvPr/>
        </p:nvSpPr>
        <p:spPr>
          <a:xfrm>
            <a:off x="251520" y="5554105"/>
            <a:ext cx="8496944" cy="646331"/>
          </a:xfrm>
          <a:prstGeom prst="rect">
            <a:avLst/>
          </a:prstGeom>
        </p:spPr>
        <p:txBody>
          <a:bodyPr wrap="square">
            <a:spAutoFit/>
          </a:bodyPr>
          <a:lstStyle/>
          <a:p>
            <a:r>
              <a:rPr lang="pl-PL" dirty="0">
                <a:latin typeface="Times New Roman" panose="02020603050405020304" pitchFamily="18" charset="0"/>
                <a:ea typeface="Arial Unicode MS" panose="020B0604020202020204" pitchFamily="34" charset="-128"/>
              </a:rPr>
              <a:t>Parametry obowiązkowe i dobrowolne brane pod uwagę przy ocenie działania oczyszczalni wg normy PNEN 12566-3+A1</a:t>
            </a:r>
            <a:endParaRPr lang="pl-PL" dirty="0"/>
          </a:p>
        </p:txBody>
      </p:sp>
    </p:spTree>
    <p:extLst>
      <p:ext uri="{BB962C8B-B14F-4D97-AF65-F5344CB8AC3E}">
        <p14:creationId xmlns:p14="http://schemas.microsoft.com/office/powerpoint/2010/main" val="30638693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23528" y="392913"/>
            <a:ext cx="8496944" cy="5509970"/>
          </a:xfrm>
          <a:prstGeom prst="rect">
            <a:avLst/>
          </a:prstGeom>
        </p:spPr>
        <p:txBody>
          <a:bodyPr wrap="square">
            <a:spAutoFit/>
          </a:bodyPr>
          <a:lstStyle/>
          <a:p>
            <a:pPr algn="just">
              <a:lnSpc>
                <a:spcPct val="107000"/>
              </a:lnSpc>
              <a:spcAft>
                <a:spcPts val="0"/>
              </a:spcAft>
            </a:pPr>
            <a:r>
              <a:rPr lang="pl-PL" dirty="0">
                <a:solidFill>
                  <a:srgbClr val="00000A"/>
                </a:solidFill>
                <a:latin typeface="Times New Roman" panose="02020603050405020304" pitchFamily="18" charset="0"/>
                <a:ea typeface="Arial Unicode MS" panose="020B0604020202020204" pitchFamily="34" charset="-128"/>
                <a:cs typeface="Calibri" panose="020F0502020204030204" pitchFamily="34" charset="0"/>
              </a:rPr>
              <a:t>Według zapisów normy próbki ścieków do analizy fizyko-chemicznych powinny być pobierane na </a:t>
            </a:r>
            <a:r>
              <a:rPr lang="pl-PL" sz="2400" b="1" u="sng" dirty="0">
                <a:solidFill>
                  <a:srgbClr val="00000A"/>
                </a:solidFill>
                <a:latin typeface="Times New Roman" panose="02020603050405020304" pitchFamily="18" charset="0"/>
                <a:ea typeface="Arial Unicode MS" panose="020B0604020202020204" pitchFamily="34" charset="-128"/>
                <a:cs typeface="Calibri" panose="020F0502020204030204" pitchFamily="34" charset="0"/>
              </a:rPr>
              <a:t>dopływie i odpływie </a:t>
            </a:r>
            <a:r>
              <a:rPr lang="pl-PL" dirty="0">
                <a:solidFill>
                  <a:srgbClr val="00000A"/>
                </a:solidFill>
                <a:latin typeface="Times New Roman" panose="02020603050405020304" pitchFamily="18" charset="0"/>
                <a:ea typeface="Arial Unicode MS" panose="020B0604020202020204" pitchFamily="34" charset="-128"/>
                <a:cs typeface="Calibri" panose="020F0502020204030204" pitchFamily="34" charset="0"/>
              </a:rPr>
              <a:t>do oczyszczalni a całkowity okres badań wynosi </a:t>
            </a:r>
            <a:r>
              <a:rPr lang="pl-PL" sz="2800" b="1" dirty="0" smtClean="0">
                <a:solidFill>
                  <a:srgbClr val="00000A"/>
                </a:solidFill>
                <a:latin typeface="Times New Roman" panose="02020603050405020304" pitchFamily="18" charset="0"/>
                <a:ea typeface="Arial Unicode MS" panose="020B0604020202020204" pitchFamily="34" charset="-128"/>
                <a:cs typeface="Calibri" panose="020F0502020204030204" pitchFamily="34" charset="0"/>
              </a:rPr>
              <a:t>38 </a:t>
            </a:r>
            <a:r>
              <a:rPr lang="pl-PL" sz="2800" b="1" dirty="0">
                <a:solidFill>
                  <a:srgbClr val="00000A"/>
                </a:solidFill>
                <a:latin typeface="Times New Roman" panose="02020603050405020304" pitchFamily="18" charset="0"/>
                <a:ea typeface="Arial Unicode MS" panose="020B0604020202020204" pitchFamily="34" charset="-128"/>
                <a:cs typeface="Calibri" panose="020F0502020204030204" pitchFamily="34" charset="0"/>
              </a:rPr>
              <a:t>tygodni</a:t>
            </a:r>
            <a:r>
              <a:rPr lang="pl-PL" dirty="0">
                <a:solidFill>
                  <a:srgbClr val="00000A"/>
                </a:solidFill>
                <a:latin typeface="Times New Roman" panose="02020603050405020304" pitchFamily="18" charset="0"/>
                <a:ea typeface="Arial Unicode MS" panose="020B0604020202020204" pitchFamily="34" charset="-128"/>
                <a:cs typeface="Calibri" panose="020F0502020204030204" pitchFamily="34" charset="0"/>
              </a:rPr>
              <a:t>. Do okresu trwania badań nie uwzględnia się okresu wpracowania oczyszczalni. </a:t>
            </a:r>
            <a:endParaRPr lang="pl-PL" dirty="0" smtClean="0">
              <a:solidFill>
                <a:srgbClr val="00000A"/>
              </a:solidFill>
              <a:latin typeface="Times New Roman" panose="02020603050405020304" pitchFamily="18" charset="0"/>
              <a:ea typeface="Arial Unicode MS" panose="020B0604020202020204" pitchFamily="34" charset="-128"/>
              <a:cs typeface="Calibri" panose="020F0502020204030204" pitchFamily="34" charset="0"/>
            </a:endParaRPr>
          </a:p>
          <a:p>
            <a:pPr algn="just">
              <a:lnSpc>
                <a:spcPct val="107000"/>
              </a:lnSpc>
              <a:spcAft>
                <a:spcPts val="0"/>
              </a:spcAft>
            </a:pPr>
            <a:endParaRPr lang="pl-PL" dirty="0" smtClean="0">
              <a:solidFill>
                <a:srgbClr val="00000A"/>
              </a:solidFill>
              <a:latin typeface="Times New Roman" panose="02020603050405020304" pitchFamily="18" charset="0"/>
              <a:ea typeface="Arial Unicode MS" panose="020B0604020202020204" pitchFamily="34" charset="-128"/>
              <a:cs typeface="Calibri" panose="020F0502020204030204" pitchFamily="34" charset="0"/>
            </a:endParaRPr>
          </a:p>
          <a:p>
            <a:pPr algn="just">
              <a:lnSpc>
                <a:spcPct val="107000"/>
              </a:lnSpc>
              <a:spcAft>
                <a:spcPts val="0"/>
              </a:spcAft>
            </a:pPr>
            <a:r>
              <a:rPr lang="pl-PL" dirty="0" smtClean="0">
                <a:solidFill>
                  <a:srgbClr val="00000A"/>
                </a:solidFill>
                <a:latin typeface="Times New Roman" panose="02020603050405020304" pitchFamily="18" charset="0"/>
                <a:ea typeface="Arial Unicode MS" panose="020B0604020202020204" pitchFamily="34" charset="-128"/>
                <a:cs typeface="Calibri" panose="020F0502020204030204" pitchFamily="34" charset="0"/>
              </a:rPr>
              <a:t>Norma </a:t>
            </a:r>
            <a:r>
              <a:rPr lang="pl-PL" dirty="0">
                <a:solidFill>
                  <a:srgbClr val="00000A"/>
                </a:solidFill>
                <a:latin typeface="Times New Roman" panose="02020603050405020304" pitchFamily="18" charset="0"/>
                <a:ea typeface="Arial Unicode MS" panose="020B0604020202020204" pitchFamily="34" charset="-128"/>
                <a:cs typeface="Calibri" panose="020F0502020204030204" pitchFamily="34" charset="0"/>
              </a:rPr>
              <a:t>zakłada, że ścieki surowe dopływające do oczyszczalni mają się charakteryzować następującymi zakresami wartości</a:t>
            </a:r>
            <a:r>
              <a:rPr lang="pl-PL" dirty="0" smtClean="0">
                <a:solidFill>
                  <a:srgbClr val="00000A"/>
                </a:solidFill>
                <a:latin typeface="Times New Roman" panose="02020603050405020304" pitchFamily="18" charset="0"/>
                <a:ea typeface="Arial Unicode MS" panose="020B0604020202020204" pitchFamily="34" charset="-128"/>
                <a:cs typeface="Calibri" panose="020F0502020204030204" pitchFamily="34" charset="0"/>
              </a:rPr>
              <a:t>:</a:t>
            </a:r>
          </a:p>
          <a:p>
            <a:pPr algn="just">
              <a:lnSpc>
                <a:spcPct val="107000"/>
              </a:lnSpc>
              <a:spcAft>
                <a:spcPts val="0"/>
              </a:spcAft>
            </a:pPr>
            <a:endParaRPr lang="pl-PL" sz="1600" dirty="0">
              <a:solidFill>
                <a:srgbClr val="00000A"/>
              </a:solidFill>
              <a:latin typeface="Calibri" panose="020F0502020204030204" pitchFamily="34" charset="0"/>
              <a:ea typeface="Arial Unicode MS" panose="020B0604020202020204" pitchFamily="34" charset="-128"/>
              <a:cs typeface="Calibri" panose="020F0502020204030204" pitchFamily="34" charset="0"/>
            </a:endParaRPr>
          </a:p>
          <a:p>
            <a:pPr marL="342900" lvl="0" indent="-342900" algn="just">
              <a:spcAft>
                <a:spcPts val="1800"/>
              </a:spcAft>
              <a:buFont typeface="Symbol" panose="05050102010706020507" pitchFamily="18" charset="2"/>
              <a:buChar char=""/>
            </a:pPr>
            <a:r>
              <a:rPr lang="pl-PL" dirty="0">
                <a:solidFill>
                  <a:srgbClr val="00000A"/>
                </a:solidFill>
                <a:latin typeface="Times New Roman" panose="02020603050405020304" pitchFamily="18" charset="0"/>
                <a:ea typeface="Times New Roman" panose="02020603050405020304" pitchFamily="18" charset="0"/>
              </a:rPr>
              <a:t>BZT</a:t>
            </a:r>
            <a:r>
              <a:rPr lang="pl-PL" baseline="-25000" dirty="0">
                <a:solidFill>
                  <a:srgbClr val="00000A"/>
                </a:solidFill>
                <a:latin typeface="Times New Roman" panose="02020603050405020304" pitchFamily="18" charset="0"/>
                <a:ea typeface="Times New Roman" panose="02020603050405020304" pitchFamily="18" charset="0"/>
              </a:rPr>
              <a:t>5</a:t>
            </a:r>
            <a:r>
              <a:rPr lang="pl-PL" dirty="0">
                <a:solidFill>
                  <a:srgbClr val="00000A"/>
                </a:solidFill>
                <a:latin typeface="Times New Roman" panose="02020603050405020304" pitchFamily="18" charset="0"/>
                <a:ea typeface="Times New Roman" panose="02020603050405020304" pitchFamily="18" charset="0"/>
              </a:rPr>
              <a:t> lub BZT</a:t>
            </a:r>
            <a:r>
              <a:rPr lang="pl-PL" baseline="-25000" dirty="0">
                <a:solidFill>
                  <a:srgbClr val="00000A"/>
                </a:solidFill>
                <a:latin typeface="Times New Roman" panose="02020603050405020304" pitchFamily="18" charset="0"/>
                <a:ea typeface="Times New Roman" panose="02020603050405020304" pitchFamily="18" charset="0"/>
              </a:rPr>
              <a:t>7</a:t>
            </a:r>
            <a:r>
              <a:rPr lang="pl-PL" dirty="0">
                <a:solidFill>
                  <a:srgbClr val="00000A"/>
                </a:solidFill>
                <a:latin typeface="Times New Roman" panose="02020603050405020304" pitchFamily="18" charset="0"/>
                <a:ea typeface="Times New Roman" panose="02020603050405020304" pitchFamily="18" charset="0"/>
              </a:rPr>
              <a:t> w przedziale od 150 do 500 mgO</a:t>
            </a:r>
            <a:r>
              <a:rPr lang="pl-PL" baseline="-25000" dirty="0">
                <a:solidFill>
                  <a:srgbClr val="00000A"/>
                </a:solidFill>
                <a:latin typeface="Times New Roman" panose="02020603050405020304" pitchFamily="18" charset="0"/>
                <a:ea typeface="Times New Roman" panose="02020603050405020304" pitchFamily="18" charset="0"/>
              </a:rPr>
              <a:t>2</a:t>
            </a:r>
            <a:r>
              <a:rPr lang="pl-PL" baseline="30000" dirty="0">
                <a:solidFill>
                  <a:srgbClr val="00000A"/>
                </a:solidFill>
                <a:latin typeface="Times New Roman" panose="02020603050405020304" pitchFamily="18" charset="0"/>
                <a:ea typeface="Times New Roman" panose="02020603050405020304" pitchFamily="18" charset="0"/>
              </a:rPr>
              <a:t>.</a:t>
            </a:r>
            <a:r>
              <a:rPr lang="pl-PL" dirty="0">
                <a:solidFill>
                  <a:srgbClr val="00000A"/>
                </a:solidFill>
                <a:latin typeface="Times New Roman" panose="02020603050405020304" pitchFamily="18" charset="0"/>
                <a:ea typeface="Times New Roman" panose="02020603050405020304" pitchFamily="18" charset="0"/>
              </a:rPr>
              <a:t>dm</a:t>
            </a:r>
            <a:r>
              <a:rPr lang="pl-PL" baseline="30000" dirty="0">
                <a:solidFill>
                  <a:srgbClr val="00000A"/>
                </a:solidFill>
                <a:latin typeface="Times New Roman" panose="02020603050405020304" pitchFamily="18" charset="0"/>
                <a:ea typeface="Times New Roman" panose="02020603050405020304" pitchFamily="18" charset="0"/>
              </a:rPr>
              <a:t>-3</a:t>
            </a:r>
            <a:endParaRPr lang="pl-PL" dirty="0">
              <a:solidFill>
                <a:srgbClr val="00000A"/>
              </a:solidFill>
              <a:latin typeface="Times New Roman" panose="02020603050405020304" pitchFamily="18" charset="0"/>
              <a:ea typeface="Times New Roman" panose="02020603050405020304" pitchFamily="18" charset="0"/>
            </a:endParaRPr>
          </a:p>
          <a:p>
            <a:pPr marL="342900" lvl="0" indent="-342900" algn="just">
              <a:spcAft>
                <a:spcPts val="1800"/>
              </a:spcAft>
              <a:buFont typeface="Symbol" panose="05050102010706020507" pitchFamily="18" charset="2"/>
              <a:buChar char=""/>
            </a:pPr>
            <a:r>
              <a:rPr lang="pl-PL" dirty="0" err="1">
                <a:solidFill>
                  <a:srgbClr val="00000A"/>
                </a:solidFill>
                <a:latin typeface="Times New Roman" panose="02020603050405020304" pitchFamily="18" charset="0"/>
                <a:ea typeface="Times New Roman" panose="02020603050405020304" pitchFamily="18" charset="0"/>
              </a:rPr>
              <a:t>ChZT</a:t>
            </a:r>
            <a:r>
              <a:rPr lang="pl-PL" dirty="0">
                <a:solidFill>
                  <a:srgbClr val="00000A"/>
                </a:solidFill>
                <a:latin typeface="Times New Roman" panose="02020603050405020304" pitchFamily="18" charset="0"/>
                <a:ea typeface="Times New Roman" panose="02020603050405020304" pitchFamily="18" charset="0"/>
              </a:rPr>
              <a:t> w przedziale od 300 do 1000 mgO</a:t>
            </a:r>
            <a:r>
              <a:rPr lang="pl-PL" baseline="-25000" dirty="0">
                <a:solidFill>
                  <a:srgbClr val="00000A"/>
                </a:solidFill>
                <a:latin typeface="Times New Roman" panose="02020603050405020304" pitchFamily="18" charset="0"/>
                <a:ea typeface="Times New Roman" panose="02020603050405020304" pitchFamily="18" charset="0"/>
              </a:rPr>
              <a:t>2</a:t>
            </a:r>
            <a:r>
              <a:rPr lang="pl-PL" baseline="30000" dirty="0">
                <a:solidFill>
                  <a:srgbClr val="00000A"/>
                </a:solidFill>
                <a:latin typeface="Times New Roman" panose="02020603050405020304" pitchFamily="18" charset="0"/>
                <a:ea typeface="Times New Roman" panose="02020603050405020304" pitchFamily="18" charset="0"/>
              </a:rPr>
              <a:t>.</a:t>
            </a:r>
            <a:r>
              <a:rPr lang="pl-PL" dirty="0">
                <a:solidFill>
                  <a:srgbClr val="00000A"/>
                </a:solidFill>
                <a:latin typeface="Times New Roman" panose="02020603050405020304" pitchFamily="18" charset="0"/>
                <a:ea typeface="Times New Roman" panose="02020603050405020304" pitchFamily="18" charset="0"/>
              </a:rPr>
              <a:t>dm</a:t>
            </a:r>
            <a:r>
              <a:rPr lang="pl-PL" baseline="30000" dirty="0">
                <a:solidFill>
                  <a:srgbClr val="00000A"/>
                </a:solidFill>
                <a:latin typeface="Times New Roman" panose="02020603050405020304" pitchFamily="18" charset="0"/>
                <a:ea typeface="Times New Roman" panose="02020603050405020304" pitchFamily="18" charset="0"/>
              </a:rPr>
              <a:t>-3</a:t>
            </a:r>
            <a:endParaRPr lang="pl-PL" dirty="0">
              <a:solidFill>
                <a:srgbClr val="00000A"/>
              </a:solidFill>
              <a:latin typeface="Times New Roman" panose="02020603050405020304" pitchFamily="18" charset="0"/>
              <a:ea typeface="Times New Roman" panose="02020603050405020304" pitchFamily="18" charset="0"/>
            </a:endParaRPr>
          </a:p>
          <a:p>
            <a:pPr marL="342900" lvl="0" indent="-342900" algn="just">
              <a:spcAft>
                <a:spcPts val="1800"/>
              </a:spcAft>
              <a:buFont typeface="Symbol" panose="05050102010706020507" pitchFamily="18" charset="2"/>
              <a:buChar char=""/>
            </a:pPr>
            <a:r>
              <a:rPr lang="pl-PL" dirty="0">
                <a:solidFill>
                  <a:srgbClr val="00000A"/>
                </a:solidFill>
                <a:latin typeface="Times New Roman" panose="02020603050405020304" pitchFamily="18" charset="0"/>
                <a:ea typeface="Times New Roman" panose="02020603050405020304" pitchFamily="18" charset="0"/>
              </a:rPr>
              <a:t>zawiesina ogólna w przedziale od 200 do 700 mg</a:t>
            </a:r>
            <a:r>
              <a:rPr lang="pl-PL" baseline="30000" dirty="0">
                <a:solidFill>
                  <a:srgbClr val="00000A"/>
                </a:solidFill>
                <a:latin typeface="Times New Roman" panose="02020603050405020304" pitchFamily="18" charset="0"/>
                <a:ea typeface="Times New Roman" panose="02020603050405020304" pitchFamily="18" charset="0"/>
              </a:rPr>
              <a:t>.</a:t>
            </a:r>
            <a:r>
              <a:rPr lang="pl-PL" dirty="0">
                <a:solidFill>
                  <a:srgbClr val="00000A"/>
                </a:solidFill>
                <a:latin typeface="Times New Roman" panose="02020603050405020304" pitchFamily="18" charset="0"/>
                <a:ea typeface="Times New Roman" panose="02020603050405020304" pitchFamily="18" charset="0"/>
              </a:rPr>
              <a:t>dm</a:t>
            </a:r>
            <a:r>
              <a:rPr lang="pl-PL" baseline="30000" dirty="0">
                <a:solidFill>
                  <a:srgbClr val="00000A"/>
                </a:solidFill>
                <a:latin typeface="Times New Roman" panose="02020603050405020304" pitchFamily="18" charset="0"/>
                <a:ea typeface="Times New Roman" panose="02020603050405020304" pitchFamily="18" charset="0"/>
              </a:rPr>
              <a:t>-3</a:t>
            </a:r>
            <a:endParaRPr lang="pl-PL" dirty="0">
              <a:solidFill>
                <a:srgbClr val="00000A"/>
              </a:solidFill>
              <a:latin typeface="Times New Roman" panose="02020603050405020304" pitchFamily="18" charset="0"/>
              <a:ea typeface="Times New Roman" panose="02020603050405020304" pitchFamily="18" charset="0"/>
            </a:endParaRPr>
          </a:p>
          <a:p>
            <a:pPr marL="342900" lvl="0" indent="-342900" algn="just">
              <a:spcAft>
                <a:spcPts val="1800"/>
              </a:spcAft>
              <a:buFont typeface="Symbol" panose="05050102010706020507" pitchFamily="18" charset="2"/>
              <a:buChar char=""/>
            </a:pPr>
            <a:r>
              <a:rPr lang="pl-PL" dirty="0">
                <a:solidFill>
                  <a:srgbClr val="00000A"/>
                </a:solidFill>
                <a:latin typeface="Times New Roman" panose="02020603050405020304" pitchFamily="18" charset="0"/>
                <a:ea typeface="Times New Roman" panose="02020603050405020304" pitchFamily="18" charset="0"/>
              </a:rPr>
              <a:t>azot </a:t>
            </a:r>
            <a:r>
              <a:rPr lang="pl-PL" dirty="0" err="1">
                <a:solidFill>
                  <a:srgbClr val="00000A"/>
                </a:solidFill>
                <a:latin typeface="Times New Roman" panose="02020603050405020304" pitchFamily="18" charset="0"/>
                <a:ea typeface="Times New Roman" panose="02020603050405020304" pitchFamily="18" charset="0"/>
              </a:rPr>
              <a:t>Kjeldahla</a:t>
            </a:r>
            <a:r>
              <a:rPr lang="pl-PL" dirty="0">
                <a:solidFill>
                  <a:srgbClr val="00000A"/>
                </a:solidFill>
                <a:latin typeface="Times New Roman" panose="02020603050405020304" pitchFamily="18" charset="0"/>
                <a:ea typeface="Times New Roman" panose="02020603050405020304" pitchFamily="18" charset="0"/>
              </a:rPr>
              <a:t> w przedziale od 25 do 100 mgN</a:t>
            </a:r>
            <a:r>
              <a:rPr lang="pl-PL" baseline="-25000" dirty="0">
                <a:solidFill>
                  <a:srgbClr val="00000A"/>
                </a:solidFill>
                <a:latin typeface="Times New Roman" panose="02020603050405020304" pitchFamily="18" charset="0"/>
                <a:ea typeface="Times New Roman" panose="02020603050405020304" pitchFamily="18" charset="0"/>
              </a:rPr>
              <a:t>kj</a:t>
            </a:r>
            <a:r>
              <a:rPr lang="pl-PL" baseline="30000" dirty="0">
                <a:solidFill>
                  <a:srgbClr val="00000A"/>
                </a:solidFill>
                <a:latin typeface="Times New Roman" panose="02020603050405020304" pitchFamily="18" charset="0"/>
                <a:ea typeface="Times New Roman" panose="02020603050405020304" pitchFamily="18" charset="0"/>
              </a:rPr>
              <a:t>.</a:t>
            </a:r>
            <a:r>
              <a:rPr lang="pl-PL" dirty="0">
                <a:solidFill>
                  <a:srgbClr val="00000A"/>
                </a:solidFill>
                <a:latin typeface="Times New Roman" panose="02020603050405020304" pitchFamily="18" charset="0"/>
                <a:ea typeface="Times New Roman" panose="02020603050405020304" pitchFamily="18" charset="0"/>
              </a:rPr>
              <a:t>dm</a:t>
            </a:r>
            <a:r>
              <a:rPr lang="pl-PL" baseline="30000" dirty="0">
                <a:solidFill>
                  <a:srgbClr val="00000A"/>
                </a:solidFill>
                <a:latin typeface="Times New Roman" panose="02020603050405020304" pitchFamily="18" charset="0"/>
                <a:ea typeface="Times New Roman" panose="02020603050405020304" pitchFamily="18" charset="0"/>
              </a:rPr>
              <a:t>-3</a:t>
            </a:r>
            <a:endParaRPr lang="pl-PL" dirty="0">
              <a:solidFill>
                <a:srgbClr val="00000A"/>
              </a:solidFill>
              <a:latin typeface="Times New Roman" panose="02020603050405020304" pitchFamily="18" charset="0"/>
              <a:ea typeface="Times New Roman" panose="02020603050405020304" pitchFamily="18" charset="0"/>
            </a:endParaRPr>
          </a:p>
          <a:p>
            <a:pPr marL="342900" lvl="0" indent="-342900" algn="just">
              <a:spcAft>
                <a:spcPts val="1800"/>
              </a:spcAft>
              <a:buFont typeface="Symbol" panose="05050102010706020507" pitchFamily="18" charset="2"/>
              <a:buChar char=""/>
            </a:pPr>
            <a:r>
              <a:rPr lang="pl-PL" dirty="0">
                <a:solidFill>
                  <a:srgbClr val="00000A"/>
                </a:solidFill>
                <a:latin typeface="Times New Roman" panose="02020603050405020304" pitchFamily="18" charset="0"/>
                <a:ea typeface="Times New Roman" panose="02020603050405020304" pitchFamily="18" charset="0"/>
              </a:rPr>
              <a:t>azot amonowy w przedziale od 22 do 80 </a:t>
            </a:r>
            <a:r>
              <a:rPr lang="pl-PL" dirty="0" smtClean="0">
                <a:solidFill>
                  <a:srgbClr val="00000A"/>
                </a:solidFill>
                <a:latin typeface="Times New Roman" panose="02020603050405020304" pitchFamily="18" charset="0"/>
                <a:ea typeface="Times New Roman" panose="02020603050405020304" pitchFamily="18" charset="0"/>
              </a:rPr>
              <a:t>mgNH</a:t>
            </a:r>
            <a:r>
              <a:rPr lang="pl-PL" baseline="-25000" dirty="0" smtClean="0">
                <a:solidFill>
                  <a:srgbClr val="00000A"/>
                </a:solidFill>
                <a:latin typeface="Times New Roman" panose="02020603050405020304" pitchFamily="18" charset="0"/>
                <a:ea typeface="Times New Roman" panose="02020603050405020304" pitchFamily="18" charset="0"/>
              </a:rPr>
              <a:t>4</a:t>
            </a:r>
            <a:r>
              <a:rPr lang="pl-PL" baseline="30000" dirty="0" smtClean="0">
                <a:solidFill>
                  <a:srgbClr val="00000A"/>
                </a:solidFill>
                <a:latin typeface="Times New Roman" panose="02020603050405020304" pitchFamily="18" charset="0"/>
                <a:ea typeface="Times New Roman" panose="02020603050405020304" pitchFamily="18" charset="0"/>
              </a:rPr>
              <a:t>.</a:t>
            </a:r>
            <a:r>
              <a:rPr lang="pl-PL" dirty="0" smtClean="0">
                <a:solidFill>
                  <a:srgbClr val="00000A"/>
                </a:solidFill>
                <a:latin typeface="Times New Roman" panose="02020603050405020304" pitchFamily="18" charset="0"/>
                <a:ea typeface="Times New Roman" panose="02020603050405020304" pitchFamily="18" charset="0"/>
              </a:rPr>
              <a:t>dm</a:t>
            </a:r>
            <a:r>
              <a:rPr lang="pl-PL" baseline="30000" dirty="0" smtClean="0">
                <a:solidFill>
                  <a:srgbClr val="00000A"/>
                </a:solidFill>
                <a:latin typeface="Times New Roman" panose="02020603050405020304" pitchFamily="18" charset="0"/>
                <a:ea typeface="Times New Roman" panose="02020603050405020304" pitchFamily="18" charset="0"/>
              </a:rPr>
              <a:t>-3</a:t>
            </a:r>
          </a:p>
          <a:p>
            <a:pPr marL="342900" lvl="0" indent="-342900" algn="just">
              <a:spcAft>
                <a:spcPts val="1800"/>
              </a:spcAft>
              <a:buFont typeface="Symbol" panose="05050102010706020507" pitchFamily="18" charset="2"/>
              <a:buChar char=""/>
            </a:pPr>
            <a:r>
              <a:rPr lang="pl-PL" dirty="0" smtClean="0">
                <a:latin typeface="Calibri" panose="020F0502020204030204" pitchFamily="34" charset="0"/>
                <a:ea typeface="Arial Unicode MS" panose="020B0604020202020204" pitchFamily="34" charset="-128"/>
                <a:cs typeface="Calibri" panose="020F0502020204030204" pitchFamily="34" charset="0"/>
              </a:rPr>
              <a:t>fosfor ogólny w przedziale od 5 do 20 mgP</a:t>
            </a:r>
            <a:r>
              <a:rPr lang="pl-PL" baseline="-25000" dirty="0" smtClean="0">
                <a:latin typeface="Calibri" panose="020F0502020204030204" pitchFamily="34" charset="0"/>
                <a:ea typeface="Arial Unicode MS" panose="020B0604020202020204" pitchFamily="34" charset="-128"/>
                <a:cs typeface="Calibri" panose="020F0502020204030204" pitchFamily="34" charset="0"/>
              </a:rPr>
              <a:t>og</a:t>
            </a:r>
            <a:r>
              <a:rPr lang="pl-PL" baseline="30000" dirty="0" smtClean="0">
                <a:latin typeface="Calibri" panose="020F0502020204030204" pitchFamily="34" charset="0"/>
                <a:ea typeface="Arial Unicode MS" panose="020B0604020202020204" pitchFamily="34" charset="-128"/>
                <a:cs typeface="Calibri" panose="020F0502020204030204" pitchFamily="34" charset="0"/>
              </a:rPr>
              <a:t>.</a:t>
            </a:r>
            <a:r>
              <a:rPr lang="pl-PL" dirty="0" smtClean="0">
                <a:latin typeface="Calibri" panose="020F0502020204030204" pitchFamily="34" charset="0"/>
                <a:ea typeface="Arial Unicode MS" panose="020B0604020202020204" pitchFamily="34" charset="-128"/>
                <a:cs typeface="Calibri" panose="020F0502020204030204" pitchFamily="34" charset="0"/>
              </a:rPr>
              <a:t>dm</a:t>
            </a:r>
            <a:r>
              <a:rPr lang="pl-PL" baseline="30000" dirty="0" smtClean="0">
                <a:latin typeface="Calibri" panose="020F0502020204030204" pitchFamily="34" charset="0"/>
                <a:ea typeface="Arial Unicode MS" panose="020B0604020202020204" pitchFamily="34" charset="-128"/>
                <a:cs typeface="Calibri" panose="020F0502020204030204" pitchFamily="34" charset="0"/>
              </a:rPr>
              <a:t>-3</a:t>
            </a:r>
            <a:r>
              <a:rPr lang="pl-PL" dirty="0" smtClean="0">
                <a:latin typeface="Calibri" panose="020F0502020204030204" pitchFamily="34" charset="0"/>
                <a:ea typeface="Arial Unicode MS" panose="020B0604020202020204" pitchFamily="34" charset="-128"/>
                <a:cs typeface="Calibri" panose="020F0502020204030204" pitchFamily="34" charset="0"/>
              </a:rPr>
              <a:t>.</a:t>
            </a:r>
            <a:endParaRPr lang="pl-PL" baseline="-25000" dirty="0">
              <a:solidFill>
                <a:srgbClr val="00000A"/>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124858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79512" y="271020"/>
            <a:ext cx="8640960" cy="5130507"/>
          </a:xfrm>
          <a:prstGeom prst="rect">
            <a:avLst/>
          </a:prstGeom>
        </p:spPr>
        <p:txBody>
          <a:bodyPr wrap="square">
            <a:spAutoFit/>
          </a:bodyPr>
          <a:lstStyle/>
          <a:p>
            <a:pPr algn="just">
              <a:lnSpc>
                <a:spcPct val="107000"/>
              </a:lnSpc>
              <a:spcAft>
                <a:spcPts val="0"/>
              </a:spcAft>
            </a:pPr>
            <a:r>
              <a:rPr lang="pl-PL" dirty="0">
                <a:solidFill>
                  <a:srgbClr val="00000A"/>
                </a:solidFill>
                <a:latin typeface="Times New Roman" panose="02020603050405020304" pitchFamily="18" charset="0"/>
                <a:ea typeface="Arial Unicode MS" panose="020B0604020202020204" pitchFamily="34" charset="-128"/>
                <a:cs typeface="Calibri" panose="020F0502020204030204" pitchFamily="34" charset="0"/>
              </a:rPr>
              <a:t>W związku z tymi zapisami pojawia się problem dla warunków polskich, a mianowicie wartości ścieków po osadniku gnilnym często są bardzo wysokie i przykładowo BZT</a:t>
            </a:r>
            <a:r>
              <a:rPr lang="pl-PL" baseline="-25000" dirty="0">
                <a:solidFill>
                  <a:srgbClr val="00000A"/>
                </a:solidFill>
                <a:latin typeface="Times New Roman" panose="02020603050405020304" pitchFamily="18" charset="0"/>
                <a:ea typeface="Arial Unicode MS" panose="020B0604020202020204" pitchFamily="34" charset="-128"/>
                <a:cs typeface="Calibri" panose="020F0502020204030204" pitchFamily="34" charset="0"/>
              </a:rPr>
              <a:t>5</a:t>
            </a:r>
            <a:r>
              <a:rPr lang="pl-PL" dirty="0">
                <a:solidFill>
                  <a:srgbClr val="00000A"/>
                </a:solidFill>
                <a:latin typeface="Times New Roman" panose="02020603050405020304" pitchFamily="18" charset="0"/>
                <a:ea typeface="Arial Unicode MS" panose="020B0604020202020204" pitchFamily="34" charset="-128"/>
                <a:cs typeface="Calibri" panose="020F0502020204030204" pitchFamily="34" charset="0"/>
              </a:rPr>
              <a:t> może osiągać średnią wartość na poziomie 900 mgO</a:t>
            </a:r>
            <a:r>
              <a:rPr lang="pl-PL" baseline="-25000" dirty="0">
                <a:solidFill>
                  <a:srgbClr val="00000A"/>
                </a:solidFill>
                <a:latin typeface="Times New Roman" panose="02020603050405020304" pitchFamily="18" charset="0"/>
                <a:ea typeface="Arial Unicode MS" panose="020B0604020202020204" pitchFamily="34" charset="-128"/>
                <a:cs typeface="Calibri" panose="020F0502020204030204" pitchFamily="34" charset="0"/>
              </a:rPr>
              <a:t>2</a:t>
            </a:r>
            <a:r>
              <a:rPr lang="pl-PL" baseline="30000" dirty="0">
                <a:solidFill>
                  <a:srgbClr val="00000A"/>
                </a:solidFill>
                <a:latin typeface="Times New Roman" panose="02020603050405020304" pitchFamily="18" charset="0"/>
                <a:ea typeface="Arial Unicode MS" panose="020B0604020202020204" pitchFamily="34" charset="-128"/>
                <a:cs typeface="Calibri" panose="020F0502020204030204" pitchFamily="34" charset="0"/>
              </a:rPr>
              <a:t>.</a:t>
            </a:r>
            <a:r>
              <a:rPr lang="pl-PL" dirty="0">
                <a:solidFill>
                  <a:srgbClr val="00000A"/>
                </a:solidFill>
                <a:latin typeface="Times New Roman" panose="02020603050405020304" pitchFamily="18" charset="0"/>
                <a:ea typeface="Arial Unicode MS" panose="020B0604020202020204" pitchFamily="34" charset="-128"/>
                <a:cs typeface="Calibri" panose="020F0502020204030204" pitchFamily="34" charset="0"/>
              </a:rPr>
              <a:t>dm</a:t>
            </a:r>
            <a:r>
              <a:rPr lang="pl-PL" baseline="30000" dirty="0">
                <a:solidFill>
                  <a:srgbClr val="00000A"/>
                </a:solidFill>
                <a:latin typeface="Times New Roman" panose="02020603050405020304" pitchFamily="18" charset="0"/>
                <a:ea typeface="Arial Unicode MS" panose="020B0604020202020204" pitchFamily="34" charset="-128"/>
                <a:cs typeface="Calibri" panose="020F0502020204030204" pitchFamily="34" charset="0"/>
              </a:rPr>
              <a:t>-3</a:t>
            </a:r>
            <a:r>
              <a:rPr lang="pl-PL" dirty="0">
                <a:solidFill>
                  <a:srgbClr val="00000A"/>
                </a:solidFill>
                <a:latin typeface="Times New Roman" panose="02020603050405020304" pitchFamily="18" charset="0"/>
                <a:ea typeface="Arial Unicode MS" panose="020B0604020202020204" pitchFamily="34" charset="-128"/>
                <a:cs typeface="Calibri" panose="020F0502020204030204" pitchFamily="34" charset="0"/>
              </a:rPr>
              <a:t>. </a:t>
            </a:r>
            <a:endParaRPr lang="pl-PL" dirty="0" smtClean="0">
              <a:solidFill>
                <a:srgbClr val="00000A"/>
              </a:solidFill>
              <a:latin typeface="Times New Roman" panose="02020603050405020304" pitchFamily="18" charset="0"/>
              <a:ea typeface="Arial Unicode MS" panose="020B0604020202020204" pitchFamily="34" charset="-128"/>
              <a:cs typeface="Calibri" panose="020F0502020204030204" pitchFamily="34" charset="0"/>
            </a:endParaRPr>
          </a:p>
          <a:p>
            <a:pPr algn="just">
              <a:lnSpc>
                <a:spcPct val="107000"/>
              </a:lnSpc>
              <a:spcAft>
                <a:spcPts val="0"/>
              </a:spcAft>
            </a:pPr>
            <a:endParaRPr lang="pl-PL" dirty="0" smtClean="0">
              <a:solidFill>
                <a:srgbClr val="00000A"/>
              </a:solidFill>
              <a:latin typeface="Times New Roman" panose="02020603050405020304" pitchFamily="18" charset="0"/>
              <a:ea typeface="Arial Unicode MS" panose="020B0604020202020204" pitchFamily="34" charset="-128"/>
              <a:cs typeface="Calibri" panose="020F0502020204030204" pitchFamily="34" charset="0"/>
            </a:endParaRPr>
          </a:p>
          <a:p>
            <a:pPr algn="just">
              <a:lnSpc>
                <a:spcPct val="107000"/>
              </a:lnSpc>
              <a:spcAft>
                <a:spcPts val="0"/>
              </a:spcAft>
            </a:pPr>
            <a:endParaRPr lang="pl-PL" dirty="0" smtClean="0">
              <a:solidFill>
                <a:srgbClr val="00000A"/>
              </a:solidFill>
              <a:latin typeface="Times New Roman" panose="02020603050405020304" pitchFamily="18" charset="0"/>
              <a:ea typeface="Arial Unicode MS" panose="020B0604020202020204" pitchFamily="34" charset="-128"/>
              <a:cs typeface="Calibri" panose="020F0502020204030204" pitchFamily="34" charset="0"/>
            </a:endParaRPr>
          </a:p>
          <a:p>
            <a:pPr algn="just">
              <a:lnSpc>
                <a:spcPct val="107000"/>
              </a:lnSpc>
              <a:spcAft>
                <a:spcPts val="0"/>
              </a:spcAft>
            </a:pPr>
            <a:endParaRPr lang="pl-PL" dirty="0" smtClean="0">
              <a:solidFill>
                <a:srgbClr val="00000A"/>
              </a:solidFill>
              <a:latin typeface="Times New Roman" panose="02020603050405020304" pitchFamily="18" charset="0"/>
              <a:ea typeface="Arial Unicode MS" panose="020B0604020202020204" pitchFamily="34" charset="-128"/>
              <a:cs typeface="Calibri" panose="020F0502020204030204" pitchFamily="34" charset="0"/>
            </a:endParaRPr>
          </a:p>
          <a:p>
            <a:pPr algn="just">
              <a:lnSpc>
                <a:spcPct val="107000"/>
              </a:lnSpc>
              <a:spcAft>
                <a:spcPts val="0"/>
              </a:spcAft>
            </a:pPr>
            <a:r>
              <a:rPr lang="pl-PL" dirty="0" smtClean="0">
                <a:solidFill>
                  <a:srgbClr val="00000A"/>
                </a:solidFill>
                <a:latin typeface="Times New Roman" panose="02020603050405020304" pitchFamily="18" charset="0"/>
                <a:ea typeface="Arial Unicode MS" panose="020B0604020202020204" pitchFamily="34" charset="-128"/>
                <a:cs typeface="Calibri" panose="020F0502020204030204" pitchFamily="34" charset="0"/>
              </a:rPr>
              <a:t>Zatem </a:t>
            </a:r>
            <a:r>
              <a:rPr lang="pl-PL" dirty="0">
                <a:solidFill>
                  <a:srgbClr val="00000A"/>
                </a:solidFill>
                <a:latin typeface="Times New Roman" panose="02020603050405020304" pitchFamily="18" charset="0"/>
                <a:ea typeface="Arial Unicode MS" panose="020B0604020202020204" pitchFamily="34" charset="-128"/>
                <a:cs typeface="Calibri" panose="020F0502020204030204" pitchFamily="34" charset="0"/>
              </a:rPr>
              <a:t>badanie w warunkach i założeniach laboratoryjnych może okazać się nie adekwatne do rzeczywistych warunków w terenie. Bardzo wysokie wartości wskaźników zanieczyszczenia ścieków wynikają z coraz bardziej oszczędnego zużycia wody. Kolejnym czynnikiem wpływającym na wysokie wartości jest fakt, że osadniki gnilne mają coraz mniejsze wymiary, co pogarsza jakość ścieków z nich odpływających. </a:t>
            </a:r>
            <a:endParaRPr lang="pl-PL" dirty="0" smtClean="0">
              <a:solidFill>
                <a:srgbClr val="00000A"/>
              </a:solidFill>
              <a:latin typeface="Times New Roman" panose="02020603050405020304" pitchFamily="18" charset="0"/>
              <a:ea typeface="Arial Unicode MS" panose="020B0604020202020204" pitchFamily="34" charset="-128"/>
              <a:cs typeface="Calibri" panose="020F0502020204030204" pitchFamily="34" charset="0"/>
            </a:endParaRPr>
          </a:p>
          <a:p>
            <a:pPr algn="just">
              <a:lnSpc>
                <a:spcPct val="107000"/>
              </a:lnSpc>
              <a:spcAft>
                <a:spcPts val="0"/>
              </a:spcAft>
            </a:pPr>
            <a:endParaRPr lang="pl-PL" dirty="0" smtClean="0">
              <a:solidFill>
                <a:srgbClr val="00000A"/>
              </a:solidFill>
              <a:latin typeface="Times New Roman" panose="02020603050405020304" pitchFamily="18" charset="0"/>
              <a:ea typeface="Arial Unicode MS" panose="020B0604020202020204" pitchFamily="34" charset="-128"/>
              <a:cs typeface="Calibri" panose="020F0502020204030204" pitchFamily="34" charset="0"/>
            </a:endParaRPr>
          </a:p>
          <a:p>
            <a:pPr algn="just">
              <a:lnSpc>
                <a:spcPct val="107000"/>
              </a:lnSpc>
              <a:spcAft>
                <a:spcPts val="0"/>
              </a:spcAft>
            </a:pPr>
            <a:endParaRPr lang="pl-PL" dirty="0" smtClean="0">
              <a:solidFill>
                <a:srgbClr val="00000A"/>
              </a:solidFill>
              <a:latin typeface="Times New Roman" panose="02020603050405020304" pitchFamily="18" charset="0"/>
              <a:ea typeface="Arial Unicode MS" panose="020B0604020202020204" pitchFamily="34" charset="-128"/>
              <a:cs typeface="Calibri" panose="020F0502020204030204" pitchFamily="34" charset="0"/>
            </a:endParaRPr>
          </a:p>
          <a:p>
            <a:pPr algn="just">
              <a:lnSpc>
                <a:spcPct val="107000"/>
              </a:lnSpc>
              <a:spcAft>
                <a:spcPts val="0"/>
              </a:spcAft>
            </a:pPr>
            <a:endParaRPr lang="pl-PL" dirty="0" smtClean="0">
              <a:solidFill>
                <a:srgbClr val="00000A"/>
              </a:solidFill>
              <a:latin typeface="Times New Roman" panose="02020603050405020304" pitchFamily="18" charset="0"/>
              <a:ea typeface="Arial Unicode MS" panose="020B0604020202020204" pitchFamily="34" charset="-128"/>
              <a:cs typeface="Calibri" panose="020F0502020204030204" pitchFamily="34" charset="0"/>
            </a:endParaRPr>
          </a:p>
          <a:p>
            <a:pPr algn="just">
              <a:lnSpc>
                <a:spcPct val="107000"/>
              </a:lnSpc>
              <a:spcAft>
                <a:spcPts val="0"/>
              </a:spcAft>
            </a:pPr>
            <a:r>
              <a:rPr lang="pl-PL" dirty="0" smtClean="0">
                <a:solidFill>
                  <a:srgbClr val="00000A"/>
                </a:solidFill>
                <a:latin typeface="Times New Roman" panose="02020603050405020304" pitchFamily="18" charset="0"/>
                <a:ea typeface="Arial Unicode MS" panose="020B0604020202020204" pitchFamily="34" charset="-128"/>
                <a:cs typeface="Calibri" panose="020F0502020204030204" pitchFamily="34" charset="0"/>
              </a:rPr>
              <a:t>Wniosek </a:t>
            </a:r>
            <a:r>
              <a:rPr lang="pl-PL" dirty="0">
                <a:solidFill>
                  <a:srgbClr val="00000A"/>
                </a:solidFill>
                <a:latin typeface="Times New Roman" panose="02020603050405020304" pitchFamily="18" charset="0"/>
                <a:ea typeface="Arial Unicode MS" panose="020B0604020202020204" pitchFamily="34" charset="-128"/>
                <a:cs typeface="Calibri" panose="020F0502020204030204" pitchFamily="34" charset="0"/>
              </a:rPr>
              <a:t>z powyższych informacji jest taki, że potrzebna są badania w aspekcie, jakości ścieków dopływających do drugiego stopnia oczyszczania (reaktor) a następnie opracowaniu wytycznych do projektowania reaktorów dla warunków polskich.</a:t>
            </a:r>
            <a:endParaRPr lang="pl-PL" sz="1600" dirty="0">
              <a:solidFill>
                <a:srgbClr val="00000A"/>
              </a:solidFill>
              <a:effectLst/>
              <a:latin typeface="Calibri" panose="020F0502020204030204" pitchFamily="34" charset="0"/>
              <a:ea typeface="Arial Unicode MS" panose="020B0604020202020204" pitchFamily="34" charset="-128"/>
              <a:cs typeface="Calibri" panose="020F0502020204030204" pitchFamily="34" charset="0"/>
            </a:endParaRPr>
          </a:p>
        </p:txBody>
      </p:sp>
    </p:spTree>
    <p:extLst>
      <p:ext uri="{BB962C8B-B14F-4D97-AF65-F5344CB8AC3E}">
        <p14:creationId xmlns:p14="http://schemas.microsoft.com/office/powerpoint/2010/main" val="2466892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467544" y="1901018"/>
            <a:ext cx="8280920" cy="2726708"/>
          </a:xfrm>
          <a:prstGeom prst="rect">
            <a:avLst/>
          </a:prstGeom>
        </p:spPr>
        <p:txBody>
          <a:bodyPr wrap="square">
            <a:spAutoFit/>
          </a:bodyPr>
          <a:lstStyle/>
          <a:p>
            <a:pPr algn="just">
              <a:lnSpc>
                <a:spcPct val="107000"/>
              </a:lnSpc>
              <a:spcAft>
                <a:spcPts val="0"/>
              </a:spcAft>
            </a:pPr>
            <a:r>
              <a:rPr lang="pl-PL" dirty="0">
                <a:solidFill>
                  <a:srgbClr val="00000A"/>
                </a:solidFill>
                <a:latin typeface="Times New Roman" panose="02020603050405020304" pitchFamily="18" charset="0"/>
                <a:ea typeface="Arial Unicode MS" panose="020B0604020202020204" pitchFamily="34" charset="-128"/>
                <a:cs typeface="Calibri" panose="020F0502020204030204" pitchFamily="34" charset="0"/>
              </a:rPr>
              <a:t>Czwarta część normy </a:t>
            </a:r>
            <a:r>
              <a:rPr lang="pl-PL" sz="2800" b="1" dirty="0">
                <a:solidFill>
                  <a:srgbClr val="00000A"/>
                </a:solidFill>
                <a:latin typeface="Times New Roman" panose="02020603050405020304" pitchFamily="18" charset="0"/>
                <a:ea typeface="Arial Unicode MS" panose="020B0604020202020204" pitchFamily="34" charset="-128"/>
                <a:cs typeface="Calibri" panose="020F0502020204030204" pitchFamily="34" charset="0"/>
              </a:rPr>
              <a:t>PN-EN 12566-4 </a:t>
            </a:r>
            <a:r>
              <a:rPr lang="pl-PL" dirty="0">
                <a:solidFill>
                  <a:srgbClr val="00000A"/>
                </a:solidFill>
                <a:latin typeface="Times New Roman" panose="02020603050405020304" pitchFamily="18" charset="0"/>
                <a:ea typeface="Arial Unicode MS" panose="020B0604020202020204" pitchFamily="34" charset="-128"/>
                <a:cs typeface="Calibri" panose="020F0502020204030204" pitchFamily="34" charset="0"/>
              </a:rPr>
              <a:t>dotyczy </a:t>
            </a:r>
            <a:r>
              <a:rPr lang="pl-PL" sz="2400" b="1" u="sng" dirty="0">
                <a:solidFill>
                  <a:srgbClr val="00000A"/>
                </a:solidFill>
                <a:latin typeface="Times New Roman" panose="02020603050405020304" pitchFamily="18" charset="0"/>
                <a:ea typeface="Arial Unicode MS" panose="020B0604020202020204" pitchFamily="34" charset="-128"/>
                <a:cs typeface="Calibri" panose="020F0502020204030204" pitchFamily="34" charset="0"/>
              </a:rPr>
              <a:t>osadników gnilnych montowanych na miejscu z zestawów prefabrykowanych</a:t>
            </a:r>
            <a:r>
              <a:rPr lang="pl-PL" dirty="0">
                <a:solidFill>
                  <a:srgbClr val="00000A"/>
                </a:solidFill>
                <a:latin typeface="Times New Roman" panose="02020603050405020304" pitchFamily="18" charset="0"/>
                <a:ea typeface="Arial Unicode MS" panose="020B0604020202020204" pitchFamily="34" charset="-128"/>
                <a:cs typeface="Calibri" panose="020F0502020204030204" pitchFamily="34" charset="0"/>
              </a:rPr>
              <a:t>. </a:t>
            </a:r>
            <a:endParaRPr lang="pl-PL" dirty="0" smtClean="0">
              <a:solidFill>
                <a:srgbClr val="00000A"/>
              </a:solidFill>
              <a:latin typeface="Times New Roman" panose="02020603050405020304" pitchFamily="18" charset="0"/>
              <a:ea typeface="Arial Unicode MS" panose="020B0604020202020204" pitchFamily="34" charset="-128"/>
              <a:cs typeface="Calibri" panose="020F0502020204030204" pitchFamily="34" charset="0"/>
            </a:endParaRPr>
          </a:p>
          <a:p>
            <a:pPr algn="just">
              <a:lnSpc>
                <a:spcPct val="107000"/>
              </a:lnSpc>
              <a:spcAft>
                <a:spcPts val="0"/>
              </a:spcAft>
            </a:pPr>
            <a:endParaRPr lang="pl-PL" dirty="0" smtClean="0">
              <a:solidFill>
                <a:srgbClr val="00000A"/>
              </a:solidFill>
              <a:latin typeface="Times New Roman" panose="02020603050405020304" pitchFamily="18" charset="0"/>
              <a:ea typeface="Arial Unicode MS" panose="020B0604020202020204" pitchFamily="34" charset="-128"/>
              <a:cs typeface="Calibri" panose="020F0502020204030204" pitchFamily="34" charset="0"/>
            </a:endParaRPr>
          </a:p>
          <a:p>
            <a:pPr algn="just">
              <a:lnSpc>
                <a:spcPct val="107000"/>
              </a:lnSpc>
              <a:spcAft>
                <a:spcPts val="0"/>
              </a:spcAft>
            </a:pPr>
            <a:endParaRPr lang="pl-PL" dirty="0" smtClean="0">
              <a:solidFill>
                <a:srgbClr val="00000A"/>
              </a:solidFill>
              <a:latin typeface="Times New Roman" panose="02020603050405020304" pitchFamily="18" charset="0"/>
              <a:ea typeface="Arial Unicode MS" panose="020B0604020202020204" pitchFamily="34" charset="-128"/>
              <a:cs typeface="Calibri" panose="020F0502020204030204" pitchFamily="34" charset="0"/>
            </a:endParaRPr>
          </a:p>
          <a:p>
            <a:pPr algn="just">
              <a:lnSpc>
                <a:spcPct val="107000"/>
              </a:lnSpc>
              <a:spcAft>
                <a:spcPts val="0"/>
              </a:spcAft>
            </a:pPr>
            <a:r>
              <a:rPr lang="pl-PL" dirty="0" smtClean="0">
                <a:solidFill>
                  <a:srgbClr val="00000A"/>
                </a:solidFill>
                <a:latin typeface="Times New Roman" panose="02020603050405020304" pitchFamily="18" charset="0"/>
                <a:ea typeface="Arial Unicode MS" panose="020B0604020202020204" pitchFamily="34" charset="-128"/>
                <a:cs typeface="Calibri" panose="020F0502020204030204" pitchFamily="34" charset="0"/>
              </a:rPr>
              <a:t>W </a:t>
            </a:r>
            <a:r>
              <a:rPr lang="pl-PL" dirty="0">
                <a:solidFill>
                  <a:srgbClr val="00000A"/>
                </a:solidFill>
                <a:latin typeface="Times New Roman" panose="02020603050405020304" pitchFamily="18" charset="0"/>
                <a:ea typeface="Arial Unicode MS" panose="020B0604020202020204" pitchFamily="34" charset="-128"/>
                <a:cs typeface="Calibri" panose="020F0502020204030204" pitchFamily="34" charset="0"/>
              </a:rPr>
              <a:t>normie nawiązano do normy PN-EN 12566-1:2004/A1 zarówno w zakresie słownictwa jak i pozostałych wymagań oraz metod badań. Określono rozmiary przewodów, obciążenia hydraulicznego, wodoszczelność oraz przedstawiono informację dotyczące znakowania i oceny zgodności. </a:t>
            </a:r>
            <a:endParaRPr lang="pl-PL" sz="1600" dirty="0">
              <a:solidFill>
                <a:srgbClr val="00000A"/>
              </a:solidFill>
              <a:effectLst/>
              <a:latin typeface="Calibri" panose="020F0502020204030204" pitchFamily="34" charset="0"/>
              <a:ea typeface="Arial Unicode MS" panose="020B0604020202020204" pitchFamily="34" charset="-128"/>
              <a:cs typeface="Calibri" panose="020F0502020204030204" pitchFamily="34" charset="0"/>
            </a:endParaRPr>
          </a:p>
        </p:txBody>
      </p:sp>
    </p:spTree>
    <p:extLst>
      <p:ext uri="{BB962C8B-B14F-4D97-AF65-F5344CB8AC3E}">
        <p14:creationId xmlns:p14="http://schemas.microsoft.com/office/powerpoint/2010/main" val="30831481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23528" y="715565"/>
            <a:ext cx="8712968" cy="4768357"/>
          </a:xfrm>
          <a:prstGeom prst="rect">
            <a:avLst/>
          </a:prstGeom>
        </p:spPr>
        <p:txBody>
          <a:bodyPr wrap="square">
            <a:spAutoFit/>
          </a:bodyPr>
          <a:lstStyle/>
          <a:p>
            <a:pPr algn="just">
              <a:lnSpc>
                <a:spcPct val="107000"/>
              </a:lnSpc>
              <a:spcAft>
                <a:spcPts val="0"/>
              </a:spcAft>
            </a:pPr>
            <a:r>
              <a:rPr lang="pl-PL" dirty="0">
                <a:solidFill>
                  <a:srgbClr val="00000A"/>
                </a:solidFill>
                <a:latin typeface="Times New Roman" panose="02020603050405020304" pitchFamily="18" charset="0"/>
                <a:ea typeface="Arial Unicode MS" panose="020B0604020202020204" pitchFamily="34" charset="-128"/>
                <a:cs typeface="Calibri" panose="020F0502020204030204" pitchFamily="34" charset="0"/>
              </a:rPr>
              <a:t>W </a:t>
            </a:r>
            <a:r>
              <a:rPr lang="pl-PL" sz="3200" b="1" dirty="0">
                <a:solidFill>
                  <a:srgbClr val="00000A"/>
                </a:solidFill>
                <a:latin typeface="Times New Roman" panose="02020603050405020304" pitchFamily="18" charset="0"/>
                <a:ea typeface="Arial Unicode MS" panose="020B0604020202020204" pitchFamily="34" charset="-128"/>
                <a:cs typeface="Calibri" panose="020F0502020204030204" pitchFamily="34" charset="0"/>
              </a:rPr>
              <a:t>szóstej</a:t>
            </a:r>
            <a:r>
              <a:rPr lang="pl-PL" dirty="0">
                <a:solidFill>
                  <a:srgbClr val="00000A"/>
                </a:solidFill>
                <a:latin typeface="Times New Roman" panose="02020603050405020304" pitchFamily="18" charset="0"/>
                <a:ea typeface="Arial Unicode MS" panose="020B0604020202020204" pitchFamily="34" charset="-128"/>
                <a:cs typeface="Calibri" panose="020F0502020204030204" pitchFamily="34" charset="0"/>
              </a:rPr>
              <a:t> część normy </a:t>
            </a:r>
            <a:r>
              <a:rPr lang="pl-PL" sz="2800" b="1" dirty="0">
                <a:solidFill>
                  <a:srgbClr val="FF0000"/>
                </a:solidFill>
                <a:latin typeface="Times New Roman" panose="02020603050405020304" pitchFamily="18" charset="0"/>
                <a:ea typeface="Arial Unicode MS" panose="020B0604020202020204" pitchFamily="34" charset="-128"/>
                <a:cs typeface="Calibri" panose="020F0502020204030204" pitchFamily="34" charset="0"/>
              </a:rPr>
              <a:t>PN-EN 12566-6 </a:t>
            </a:r>
            <a:r>
              <a:rPr lang="pl-PL" dirty="0">
                <a:solidFill>
                  <a:srgbClr val="00000A"/>
                </a:solidFill>
                <a:latin typeface="Times New Roman" panose="02020603050405020304" pitchFamily="18" charset="0"/>
                <a:ea typeface="Arial Unicode MS" panose="020B0604020202020204" pitchFamily="34" charset="-128"/>
                <a:cs typeface="Calibri" panose="020F0502020204030204" pitchFamily="34" charset="0"/>
              </a:rPr>
              <a:t>dotyczącej prefabrykowanych urządzeń do oczyszczania odpływu z osadników gnilnych. </a:t>
            </a:r>
            <a:endParaRPr lang="pl-PL" dirty="0" smtClean="0">
              <a:solidFill>
                <a:srgbClr val="00000A"/>
              </a:solidFill>
              <a:latin typeface="Times New Roman" panose="02020603050405020304" pitchFamily="18" charset="0"/>
              <a:ea typeface="Arial Unicode MS" panose="020B0604020202020204" pitchFamily="34" charset="-128"/>
              <a:cs typeface="Calibri" panose="020F0502020204030204" pitchFamily="34" charset="0"/>
            </a:endParaRPr>
          </a:p>
          <a:p>
            <a:pPr algn="just">
              <a:lnSpc>
                <a:spcPct val="107000"/>
              </a:lnSpc>
              <a:spcAft>
                <a:spcPts val="0"/>
              </a:spcAft>
            </a:pPr>
            <a:endParaRPr lang="pl-PL" dirty="0" smtClean="0">
              <a:solidFill>
                <a:srgbClr val="00000A"/>
              </a:solidFill>
              <a:latin typeface="Times New Roman" panose="02020603050405020304" pitchFamily="18" charset="0"/>
              <a:ea typeface="Arial Unicode MS" panose="020B0604020202020204" pitchFamily="34" charset="-128"/>
              <a:cs typeface="Calibri" panose="020F0502020204030204" pitchFamily="34" charset="0"/>
            </a:endParaRPr>
          </a:p>
          <a:p>
            <a:pPr algn="just">
              <a:lnSpc>
                <a:spcPct val="107000"/>
              </a:lnSpc>
              <a:spcAft>
                <a:spcPts val="0"/>
              </a:spcAft>
            </a:pPr>
            <a:endParaRPr lang="pl-PL" dirty="0" smtClean="0">
              <a:solidFill>
                <a:srgbClr val="00000A"/>
              </a:solidFill>
              <a:latin typeface="Times New Roman" panose="02020603050405020304" pitchFamily="18" charset="0"/>
              <a:ea typeface="Arial Unicode MS" panose="020B0604020202020204" pitchFamily="34" charset="-128"/>
              <a:cs typeface="Calibri" panose="020F0502020204030204" pitchFamily="34" charset="0"/>
            </a:endParaRPr>
          </a:p>
          <a:p>
            <a:pPr algn="just">
              <a:lnSpc>
                <a:spcPct val="107000"/>
              </a:lnSpc>
              <a:spcAft>
                <a:spcPts val="0"/>
              </a:spcAft>
            </a:pPr>
            <a:r>
              <a:rPr lang="pl-PL" dirty="0" smtClean="0">
                <a:solidFill>
                  <a:srgbClr val="00000A"/>
                </a:solidFill>
                <a:latin typeface="Times New Roman" panose="02020603050405020304" pitchFamily="18" charset="0"/>
                <a:ea typeface="Arial Unicode MS" panose="020B0604020202020204" pitchFamily="34" charset="-128"/>
                <a:cs typeface="Calibri" panose="020F0502020204030204" pitchFamily="34" charset="0"/>
              </a:rPr>
              <a:t>Określono </a:t>
            </a:r>
            <a:r>
              <a:rPr lang="pl-PL" dirty="0">
                <a:solidFill>
                  <a:srgbClr val="00000A"/>
                </a:solidFill>
                <a:latin typeface="Times New Roman" panose="02020603050405020304" pitchFamily="18" charset="0"/>
                <a:ea typeface="Arial Unicode MS" panose="020B0604020202020204" pitchFamily="34" charset="-128"/>
                <a:cs typeface="Calibri" panose="020F0502020204030204" pitchFamily="34" charset="0"/>
              </a:rPr>
              <a:t>wymagania, metody badania, znakowanie i ocenę zgodności dla kontenerowych lub montowanych na miejscu budowy urządzeń wykonanych z elementów prefabrykowanych, stosowanych jako drugi stopień oczyszczania odpływu z osadników gnilnych zgodnych z EN 12566-1 lub EN 12566-4. </a:t>
            </a:r>
            <a:endParaRPr lang="pl-PL" dirty="0" smtClean="0">
              <a:solidFill>
                <a:srgbClr val="00000A"/>
              </a:solidFill>
              <a:latin typeface="Times New Roman" panose="02020603050405020304" pitchFamily="18" charset="0"/>
              <a:ea typeface="Arial Unicode MS" panose="020B0604020202020204" pitchFamily="34" charset="-128"/>
              <a:cs typeface="Calibri" panose="020F0502020204030204" pitchFamily="34" charset="0"/>
            </a:endParaRPr>
          </a:p>
          <a:p>
            <a:pPr algn="just">
              <a:lnSpc>
                <a:spcPct val="107000"/>
              </a:lnSpc>
              <a:spcAft>
                <a:spcPts val="0"/>
              </a:spcAft>
            </a:pPr>
            <a:endParaRPr lang="pl-PL" dirty="0" smtClean="0">
              <a:solidFill>
                <a:srgbClr val="00000A"/>
              </a:solidFill>
              <a:latin typeface="Times New Roman" panose="02020603050405020304" pitchFamily="18" charset="0"/>
              <a:ea typeface="Arial Unicode MS" panose="020B0604020202020204" pitchFamily="34" charset="-128"/>
              <a:cs typeface="Calibri" panose="020F0502020204030204" pitchFamily="34" charset="0"/>
            </a:endParaRPr>
          </a:p>
          <a:p>
            <a:pPr algn="just">
              <a:lnSpc>
                <a:spcPct val="107000"/>
              </a:lnSpc>
              <a:spcAft>
                <a:spcPts val="0"/>
              </a:spcAft>
            </a:pPr>
            <a:endParaRPr lang="pl-PL" dirty="0" smtClean="0">
              <a:solidFill>
                <a:srgbClr val="00000A"/>
              </a:solidFill>
              <a:latin typeface="Times New Roman" panose="02020603050405020304" pitchFamily="18" charset="0"/>
              <a:ea typeface="Arial Unicode MS" panose="020B0604020202020204" pitchFamily="34" charset="-128"/>
              <a:cs typeface="Calibri" panose="020F0502020204030204" pitchFamily="34" charset="0"/>
            </a:endParaRPr>
          </a:p>
          <a:p>
            <a:pPr algn="just">
              <a:lnSpc>
                <a:spcPct val="107000"/>
              </a:lnSpc>
              <a:spcAft>
                <a:spcPts val="0"/>
              </a:spcAft>
            </a:pPr>
            <a:endParaRPr lang="pl-PL" dirty="0" smtClean="0">
              <a:solidFill>
                <a:srgbClr val="00000A"/>
              </a:solidFill>
              <a:latin typeface="Times New Roman" panose="02020603050405020304" pitchFamily="18" charset="0"/>
              <a:ea typeface="Arial Unicode MS" panose="020B0604020202020204" pitchFamily="34" charset="-128"/>
              <a:cs typeface="Calibri" panose="020F0502020204030204" pitchFamily="34" charset="0"/>
            </a:endParaRPr>
          </a:p>
          <a:p>
            <a:pPr algn="just">
              <a:lnSpc>
                <a:spcPct val="107000"/>
              </a:lnSpc>
              <a:spcAft>
                <a:spcPts val="0"/>
              </a:spcAft>
            </a:pPr>
            <a:r>
              <a:rPr lang="pl-PL" dirty="0" smtClean="0">
                <a:solidFill>
                  <a:srgbClr val="00000A"/>
                </a:solidFill>
                <a:latin typeface="Times New Roman" panose="02020603050405020304" pitchFamily="18" charset="0"/>
                <a:ea typeface="Arial Unicode MS" panose="020B0604020202020204" pitchFamily="34" charset="-128"/>
                <a:cs typeface="Calibri" panose="020F0502020204030204" pitchFamily="34" charset="0"/>
              </a:rPr>
              <a:t>W </a:t>
            </a:r>
            <a:r>
              <a:rPr lang="pl-PL" dirty="0">
                <a:solidFill>
                  <a:srgbClr val="00000A"/>
                </a:solidFill>
                <a:latin typeface="Times New Roman" panose="02020603050405020304" pitchFamily="18" charset="0"/>
                <a:ea typeface="Arial Unicode MS" panose="020B0604020202020204" pitchFamily="34" charset="-128"/>
                <a:cs typeface="Calibri" panose="020F0502020204030204" pitchFamily="34" charset="0"/>
              </a:rPr>
              <a:t>normie zastrzeżono, że wyroby te powinny być wodoszczelne. Dopuszczono by w niektórych systemach były instalowane z infiltracją odpływu do gruntu (urządzenia otwarte). W normie przedstawiono urządzenia ze zbiornikami wykonanymi z betonu, stali, PVC-U, polietylenu, poliestru wzmacnianego włóknem szklanym oraz polipropylenu.</a:t>
            </a:r>
            <a:endParaRPr lang="pl-PL" sz="1600" dirty="0">
              <a:solidFill>
                <a:srgbClr val="00000A"/>
              </a:solidFill>
              <a:effectLst/>
              <a:latin typeface="Calibri" panose="020F0502020204030204" pitchFamily="34" charset="0"/>
              <a:ea typeface="Arial Unicode MS" panose="020B0604020202020204" pitchFamily="34" charset="-128"/>
              <a:cs typeface="Calibri" panose="020F0502020204030204" pitchFamily="34" charset="0"/>
            </a:endParaRPr>
          </a:p>
        </p:txBody>
      </p:sp>
    </p:spTree>
    <p:extLst>
      <p:ext uri="{BB962C8B-B14F-4D97-AF65-F5344CB8AC3E}">
        <p14:creationId xmlns:p14="http://schemas.microsoft.com/office/powerpoint/2010/main" val="11241277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79512" y="1443841"/>
            <a:ext cx="8784976" cy="3139321"/>
          </a:xfrm>
          <a:prstGeom prst="rect">
            <a:avLst/>
          </a:prstGeom>
        </p:spPr>
        <p:txBody>
          <a:bodyPr wrap="square">
            <a:spAutoFit/>
          </a:bodyPr>
          <a:lstStyle/>
          <a:p>
            <a:pPr algn="just"/>
            <a:r>
              <a:rPr lang="pl-PL" dirty="0">
                <a:latin typeface="Times New Roman" panose="02020603050405020304" pitchFamily="18" charset="0"/>
                <a:ea typeface="Arial Unicode MS" panose="020B0604020202020204" pitchFamily="34" charset="-128"/>
              </a:rPr>
              <a:t>Ostatnia siódma część normy </a:t>
            </a:r>
            <a:r>
              <a:rPr lang="pl-PL" sz="2400" b="1" dirty="0">
                <a:latin typeface="Times New Roman" panose="02020603050405020304" pitchFamily="18" charset="0"/>
                <a:ea typeface="Arial Unicode MS" panose="020B0604020202020204" pitchFamily="34" charset="-128"/>
              </a:rPr>
              <a:t>PN-EN 12566-7:2013 </a:t>
            </a:r>
            <a:endParaRPr lang="pl-PL" sz="2400" b="1" dirty="0" smtClean="0">
              <a:latin typeface="Times New Roman" panose="02020603050405020304" pitchFamily="18" charset="0"/>
              <a:ea typeface="Arial Unicode MS" panose="020B0604020202020204" pitchFamily="34" charset="-128"/>
            </a:endParaRPr>
          </a:p>
          <a:p>
            <a:pPr algn="just"/>
            <a:r>
              <a:rPr lang="pl-PL" dirty="0" smtClean="0">
                <a:latin typeface="Times New Roman" panose="02020603050405020304" pitchFamily="18" charset="0"/>
                <a:ea typeface="Arial Unicode MS" panose="020B0604020202020204" pitchFamily="34" charset="-128"/>
              </a:rPr>
              <a:t>dotycząca </a:t>
            </a:r>
            <a:r>
              <a:rPr lang="pl-PL" sz="2400" b="1" dirty="0">
                <a:latin typeface="Times New Roman" panose="02020603050405020304" pitchFamily="18" charset="0"/>
                <a:ea typeface="Arial Unicode MS" panose="020B0604020202020204" pitchFamily="34" charset="-128"/>
              </a:rPr>
              <a:t>prefabrykowanych urządzeń do oczyszczania trzeciego stopnia</a:t>
            </a:r>
            <a:r>
              <a:rPr lang="pl-PL" dirty="0">
                <a:latin typeface="Times New Roman" panose="02020603050405020304" pitchFamily="18" charset="0"/>
                <a:ea typeface="Arial Unicode MS" panose="020B0604020202020204" pitchFamily="34" charset="-128"/>
              </a:rPr>
              <a:t> stanowi praktycznie powtórzenie normy PN-EN 12566-3+A1. Przedstawiono wymagania, metody badania, znakowanie i ocenę zgodności dla kontenerowych lub montowanych na miejscu budowy urządzeń do oczyszczania trzeciego stopnia. </a:t>
            </a:r>
            <a:endParaRPr lang="pl-PL" dirty="0" smtClean="0">
              <a:latin typeface="Times New Roman" panose="02020603050405020304" pitchFamily="18" charset="0"/>
              <a:ea typeface="Arial Unicode MS" panose="020B0604020202020204" pitchFamily="34" charset="-128"/>
            </a:endParaRPr>
          </a:p>
          <a:p>
            <a:pPr algn="just"/>
            <a:endParaRPr lang="pl-PL" dirty="0" smtClean="0">
              <a:latin typeface="Times New Roman" panose="02020603050405020304" pitchFamily="18" charset="0"/>
              <a:ea typeface="Arial Unicode MS" panose="020B0604020202020204" pitchFamily="34" charset="-128"/>
            </a:endParaRPr>
          </a:p>
          <a:p>
            <a:pPr algn="just"/>
            <a:endParaRPr lang="pl-PL" dirty="0" smtClean="0">
              <a:latin typeface="Times New Roman" panose="02020603050405020304" pitchFamily="18" charset="0"/>
              <a:ea typeface="Arial Unicode MS" panose="020B0604020202020204" pitchFamily="34" charset="-128"/>
            </a:endParaRPr>
          </a:p>
          <a:p>
            <a:pPr algn="just"/>
            <a:r>
              <a:rPr lang="pl-PL" dirty="0" smtClean="0">
                <a:latin typeface="Times New Roman" panose="02020603050405020304" pitchFamily="18" charset="0"/>
                <a:ea typeface="Arial Unicode MS" panose="020B0604020202020204" pitchFamily="34" charset="-128"/>
              </a:rPr>
              <a:t>Wyroby </a:t>
            </a:r>
            <a:r>
              <a:rPr lang="pl-PL" dirty="0">
                <a:latin typeface="Times New Roman" panose="02020603050405020304" pitchFamily="18" charset="0"/>
                <a:ea typeface="Arial Unicode MS" panose="020B0604020202020204" pitchFamily="34" charset="-128"/>
              </a:rPr>
              <a:t>przedstawione w normie są przeznaczone do stosowania jako wodoszczelne, bez infiltracji do gruntu lub w wybranych przypadkach, do instalowania z bezpośrednią infiltracją do gruntu ścieków po trzecim stopniu oczyszczania. </a:t>
            </a:r>
            <a:endParaRPr lang="pl-PL" dirty="0"/>
          </a:p>
        </p:txBody>
      </p:sp>
    </p:spTree>
    <p:extLst>
      <p:ext uri="{BB962C8B-B14F-4D97-AF65-F5344CB8AC3E}">
        <p14:creationId xmlns:p14="http://schemas.microsoft.com/office/powerpoint/2010/main" val="1042961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p:nvPr/>
        </p:nvPicPr>
        <p:blipFill rotWithShape="1">
          <a:blip r:embed="rId2" cstate="print"/>
          <a:srcRect l="14475" t="15133" r="64600" b="6451"/>
          <a:stretch/>
        </p:blipFill>
        <p:spPr bwMode="auto">
          <a:xfrm>
            <a:off x="11068" y="32008"/>
            <a:ext cx="3960440" cy="5219308"/>
          </a:xfrm>
          <a:prstGeom prst="rect">
            <a:avLst/>
          </a:prstGeom>
          <a:ln>
            <a:noFill/>
          </a:ln>
          <a:extLst>
            <a:ext uri="{53640926-AAD7-44D8-BBD7-CCE9431645EC}">
              <a14:shadowObscured xmlns:a14="http://schemas.microsoft.com/office/drawing/2010/main"/>
            </a:ext>
          </a:extLst>
        </p:spPr>
      </p:pic>
      <p:sp>
        <p:nvSpPr>
          <p:cNvPr id="3" name="Prostokąt 2"/>
          <p:cNvSpPr/>
          <p:nvPr/>
        </p:nvSpPr>
        <p:spPr>
          <a:xfrm>
            <a:off x="183528" y="5661248"/>
            <a:ext cx="8960472" cy="646331"/>
          </a:xfrm>
          <a:prstGeom prst="rect">
            <a:avLst/>
          </a:prstGeom>
        </p:spPr>
        <p:txBody>
          <a:bodyPr wrap="square">
            <a:spAutoFit/>
          </a:bodyPr>
          <a:lstStyle/>
          <a:p>
            <a:r>
              <a:rPr lang="pl-PL" dirty="0" smtClean="0">
                <a:latin typeface="Times New Roman" panose="02020603050405020304" pitchFamily="18" charset="0"/>
                <a:ea typeface="Arial Unicode MS" panose="020B0604020202020204" pitchFamily="34" charset="-128"/>
              </a:rPr>
              <a:t>Systemy </a:t>
            </a:r>
            <a:r>
              <a:rPr lang="pl-PL" dirty="0">
                <a:latin typeface="Times New Roman" panose="02020603050405020304" pitchFamily="18" charset="0"/>
                <a:ea typeface="Arial Unicode MS" panose="020B0604020202020204" pitchFamily="34" charset="-128"/>
              </a:rPr>
              <a:t>oczyszczana ścieków według normy PN-EN 12566 a) i b) dla układów z osadnikiem gnilnym c) kontenerowej lub montowanej </a:t>
            </a:r>
            <a:r>
              <a:rPr lang="pl-PL" dirty="0" err="1">
                <a:latin typeface="Times New Roman" panose="02020603050405020304" pitchFamily="18" charset="0"/>
                <a:ea typeface="Arial Unicode MS" panose="020B0604020202020204" pitchFamily="34" charset="-128"/>
              </a:rPr>
              <a:t>namiesjcu</a:t>
            </a:r>
            <a:r>
              <a:rPr lang="pl-PL" dirty="0">
                <a:latin typeface="Times New Roman" panose="02020603050405020304" pitchFamily="18" charset="0"/>
                <a:ea typeface="Arial Unicode MS" panose="020B0604020202020204" pitchFamily="34" charset="-128"/>
              </a:rPr>
              <a:t> przydomowej oczyszczalni ścieków</a:t>
            </a:r>
            <a:r>
              <a:rPr lang="pl-PL" dirty="0" smtClean="0">
                <a:latin typeface="Times New Roman" panose="02020603050405020304" pitchFamily="18" charset="0"/>
                <a:ea typeface="Arial Unicode MS" panose="020B0604020202020204" pitchFamily="34" charset="-128"/>
              </a:rPr>
              <a:t>. </a:t>
            </a:r>
            <a:endParaRPr lang="pl-PL" dirty="0"/>
          </a:p>
        </p:txBody>
      </p:sp>
      <p:sp>
        <p:nvSpPr>
          <p:cNvPr id="4" name="Prostokąt 3"/>
          <p:cNvSpPr/>
          <p:nvPr/>
        </p:nvSpPr>
        <p:spPr>
          <a:xfrm>
            <a:off x="4139952" y="260648"/>
            <a:ext cx="4824536" cy="2492349"/>
          </a:xfrm>
          <a:prstGeom prst="rect">
            <a:avLst/>
          </a:prstGeom>
        </p:spPr>
        <p:txBody>
          <a:bodyPr wrap="square">
            <a:spAutoFit/>
          </a:bodyPr>
          <a:lstStyle/>
          <a:p>
            <a:pPr>
              <a:lnSpc>
                <a:spcPct val="107000"/>
              </a:lnSpc>
              <a:spcAft>
                <a:spcPts val="0"/>
              </a:spcAft>
            </a:pPr>
            <a:r>
              <a:rPr lang="pl-PL" sz="1400" dirty="0">
                <a:solidFill>
                  <a:srgbClr val="00000A"/>
                </a:solidFill>
                <a:latin typeface="Times New Roman" panose="02020603050405020304" pitchFamily="18" charset="0"/>
                <a:ea typeface="Times New Roman" panose="02020603050405020304" pitchFamily="18" charset="0"/>
                <a:cs typeface="Calibri" panose="020F0502020204030204" pitchFamily="34" charset="0"/>
              </a:rPr>
              <a:t>1 - prefabrykowany osadnik gnilny,</a:t>
            </a:r>
            <a:endParaRPr lang="pl-PL" sz="1400" dirty="0">
              <a:solidFill>
                <a:srgbClr val="00000A"/>
              </a:solidFill>
              <a:latin typeface="Calibri" panose="020F0502020204030204" pitchFamily="34" charset="0"/>
              <a:ea typeface="Arial Unicode MS" panose="020B0604020202020204" pitchFamily="34" charset="-128"/>
              <a:cs typeface="Calibri" panose="020F0502020204030204" pitchFamily="34" charset="0"/>
            </a:endParaRPr>
          </a:p>
          <a:p>
            <a:pPr>
              <a:lnSpc>
                <a:spcPct val="107000"/>
              </a:lnSpc>
              <a:spcAft>
                <a:spcPts val="0"/>
              </a:spcAft>
            </a:pPr>
            <a:r>
              <a:rPr lang="pl-PL" sz="1400" dirty="0">
                <a:solidFill>
                  <a:srgbClr val="00000A"/>
                </a:solidFill>
                <a:latin typeface="Times New Roman" panose="02020603050405020304" pitchFamily="18" charset="0"/>
                <a:ea typeface="Times New Roman" panose="02020603050405020304" pitchFamily="18" charset="0"/>
                <a:cs typeface="Calibri" panose="020F0502020204030204" pitchFamily="34" charset="0"/>
              </a:rPr>
              <a:t>2 - system infiltracji w gruncie,</a:t>
            </a:r>
            <a:endParaRPr lang="pl-PL" sz="1400" dirty="0">
              <a:solidFill>
                <a:srgbClr val="00000A"/>
              </a:solidFill>
              <a:latin typeface="Calibri" panose="020F0502020204030204" pitchFamily="34" charset="0"/>
              <a:ea typeface="Arial Unicode MS" panose="020B0604020202020204" pitchFamily="34" charset="-128"/>
              <a:cs typeface="Calibri" panose="020F0502020204030204" pitchFamily="34" charset="0"/>
            </a:endParaRPr>
          </a:p>
          <a:p>
            <a:r>
              <a:rPr lang="pl-PL" sz="1400" dirty="0">
                <a:latin typeface="Times New Roman" panose="02020603050405020304" pitchFamily="18" charset="0"/>
                <a:ea typeface="Times New Roman" panose="02020603050405020304" pitchFamily="18" charset="0"/>
              </a:rPr>
              <a:t>3 - kontenerowa i/lub montowana na miejscu </a:t>
            </a:r>
            <a:r>
              <a:rPr lang="pl-PL" sz="1400" dirty="0" smtClean="0">
                <a:latin typeface="Times New Roman" panose="02020603050405020304" pitchFamily="18" charset="0"/>
                <a:ea typeface="Times New Roman" panose="02020603050405020304" pitchFamily="18" charset="0"/>
              </a:rPr>
              <a:t> przydomowa </a:t>
            </a:r>
            <a:r>
              <a:rPr lang="pl-PL" sz="1400" dirty="0">
                <a:latin typeface="Times New Roman" panose="02020603050405020304" pitchFamily="18" charset="0"/>
                <a:ea typeface="Times New Roman" panose="02020603050405020304" pitchFamily="18" charset="0"/>
              </a:rPr>
              <a:t>oczyszczalnia,</a:t>
            </a:r>
            <a:br>
              <a:rPr lang="pl-PL" sz="1400" dirty="0">
                <a:latin typeface="Times New Roman" panose="02020603050405020304" pitchFamily="18" charset="0"/>
                <a:ea typeface="Times New Roman" panose="02020603050405020304" pitchFamily="18" charset="0"/>
              </a:rPr>
            </a:br>
            <a:r>
              <a:rPr lang="pl-PL" sz="1400" dirty="0">
                <a:latin typeface="Times New Roman" panose="02020603050405020304" pitchFamily="18" charset="0"/>
                <a:ea typeface="Times New Roman" panose="02020603050405020304" pitchFamily="18" charset="0"/>
              </a:rPr>
              <a:t>4 - osadnik gnilny wykonany na miejscu z zestawów prefabrykowanych,</a:t>
            </a:r>
            <a:br>
              <a:rPr lang="pl-PL" sz="1400" dirty="0">
                <a:latin typeface="Times New Roman" panose="02020603050405020304" pitchFamily="18" charset="0"/>
                <a:ea typeface="Times New Roman" panose="02020603050405020304" pitchFamily="18" charset="0"/>
              </a:rPr>
            </a:br>
            <a:r>
              <a:rPr lang="pl-PL" sz="1400" dirty="0">
                <a:latin typeface="Times New Roman" panose="02020603050405020304" pitchFamily="18" charset="0"/>
                <a:ea typeface="Times New Roman" panose="02020603050405020304" pitchFamily="18" charset="0"/>
              </a:rPr>
              <a:t>5 - system filtrowania wstępnie oczyszczonego odpływu,</a:t>
            </a:r>
            <a:br>
              <a:rPr lang="pl-PL" sz="1400" dirty="0">
                <a:latin typeface="Times New Roman" panose="02020603050405020304" pitchFamily="18" charset="0"/>
                <a:ea typeface="Times New Roman" panose="02020603050405020304" pitchFamily="18" charset="0"/>
              </a:rPr>
            </a:br>
            <a:r>
              <a:rPr lang="pl-PL" sz="1400" dirty="0">
                <a:latin typeface="Times New Roman" panose="02020603050405020304" pitchFamily="18" charset="0"/>
                <a:ea typeface="Times New Roman" panose="02020603050405020304" pitchFamily="18" charset="0"/>
              </a:rPr>
              <a:t>6 - prefabrykowane urządzenie do oczyszczania przeznaczone do odpływu z osadnika gnilnego,</a:t>
            </a:r>
            <a:br>
              <a:rPr lang="pl-PL" sz="1400" dirty="0">
                <a:latin typeface="Times New Roman" panose="02020603050405020304" pitchFamily="18" charset="0"/>
                <a:ea typeface="Times New Roman" panose="02020603050405020304" pitchFamily="18" charset="0"/>
              </a:rPr>
            </a:br>
            <a:r>
              <a:rPr lang="pl-PL" sz="1400" dirty="0">
                <a:latin typeface="Times New Roman" panose="02020603050405020304" pitchFamily="18" charset="0"/>
                <a:ea typeface="Times New Roman" panose="02020603050405020304" pitchFamily="18" charset="0"/>
              </a:rPr>
              <a:t>7 - prefabrykowane urządzenie do oczyszczania ścieków trzeciego stopnia</a:t>
            </a:r>
            <a:endParaRPr lang="pl-PL" sz="1400" dirty="0"/>
          </a:p>
        </p:txBody>
      </p:sp>
      <p:sp>
        <p:nvSpPr>
          <p:cNvPr id="5" name="Prostokąt 4"/>
          <p:cNvSpPr/>
          <p:nvPr/>
        </p:nvSpPr>
        <p:spPr>
          <a:xfrm>
            <a:off x="4139952" y="3140968"/>
            <a:ext cx="4896544" cy="1574149"/>
          </a:xfrm>
          <a:prstGeom prst="rect">
            <a:avLst/>
          </a:prstGeom>
        </p:spPr>
        <p:txBody>
          <a:bodyPr wrap="square">
            <a:spAutoFit/>
          </a:bodyPr>
          <a:lstStyle/>
          <a:p>
            <a:pPr>
              <a:lnSpc>
                <a:spcPct val="107000"/>
              </a:lnSpc>
              <a:spcAft>
                <a:spcPts val="0"/>
              </a:spcAft>
            </a:pPr>
            <a:r>
              <a:rPr lang="pl-PL" dirty="0">
                <a:solidFill>
                  <a:srgbClr val="00000A"/>
                </a:solidFill>
                <a:latin typeface="Times New Roman" panose="02020603050405020304" pitchFamily="18" charset="0"/>
                <a:ea typeface="Times New Roman" panose="02020603050405020304" pitchFamily="18" charset="0"/>
                <a:cs typeface="Calibri" panose="020F0502020204030204" pitchFamily="34" charset="0"/>
              </a:rPr>
              <a:t>A – ścieki surowe,</a:t>
            </a:r>
            <a:endParaRPr lang="pl-PL" sz="1600" dirty="0">
              <a:solidFill>
                <a:srgbClr val="00000A"/>
              </a:solidFill>
              <a:latin typeface="Calibri" panose="020F0502020204030204" pitchFamily="34" charset="0"/>
              <a:ea typeface="Arial Unicode MS" panose="020B0604020202020204" pitchFamily="34" charset="-128"/>
              <a:cs typeface="Calibri" panose="020F0502020204030204" pitchFamily="34" charset="0"/>
            </a:endParaRPr>
          </a:p>
          <a:p>
            <a:pPr>
              <a:lnSpc>
                <a:spcPct val="107000"/>
              </a:lnSpc>
              <a:spcAft>
                <a:spcPts val="0"/>
              </a:spcAft>
            </a:pPr>
            <a:r>
              <a:rPr lang="pl-PL" dirty="0">
                <a:solidFill>
                  <a:srgbClr val="00000A"/>
                </a:solidFill>
                <a:latin typeface="Times New Roman" panose="02020603050405020304" pitchFamily="18" charset="0"/>
                <a:ea typeface="Times New Roman" panose="02020603050405020304" pitchFamily="18" charset="0"/>
                <a:cs typeface="Calibri" panose="020F0502020204030204" pitchFamily="34" charset="0"/>
              </a:rPr>
              <a:t>B – odpływ z osadnika gnilnego,</a:t>
            </a:r>
            <a:endParaRPr lang="pl-PL" sz="1600" dirty="0">
              <a:solidFill>
                <a:srgbClr val="00000A"/>
              </a:solidFill>
              <a:latin typeface="Calibri" panose="020F0502020204030204" pitchFamily="34" charset="0"/>
              <a:ea typeface="Arial Unicode MS" panose="020B0604020202020204" pitchFamily="34" charset="-128"/>
              <a:cs typeface="Calibri" panose="020F0502020204030204" pitchFamily="34" charset="0"/>
            </a:endParaRPr>
          </a:p>
          <a:p>
            <a:pPr>
              <a:lnSpc>
                <a:spcPct val="107000"/>
              </a:lnSpc>
              <a:spcAft>
                <a:spcPts val="0"/>
              </a:spcAft>
            </a:pPr>
            <a:r>
              <a:rPr lang="pl-PL" dirty="0">
                <a:solidFill>
                  <a:srgbClr val="00000A"/>
                </a:solidFill>
                <a:latin typeface="Times New Roman" panose="02020603050405020304" pitchFamily="18" charset="0"/>
                <a:ea typeface="Times New Roman" panose="02020603050405020304" pitchFamily="18" charset="0"/>
                <a:cs typeface="Calibri" panose="020F0502020204030204" pitchFamily="34" charset="0"/>
              </a:rPr>
              <a:t>C – odpływ ścieków oczyszczonych po infiltracji,</a:t>
            </a:r>
            <a:endParaRPr lang="pl-PL" sz="1600" dirty="0">
              <a:solidFill>
                <a:srgbClr val="00000A"/>
              </a:solidFill>
              <a:latin typeface="Calibri" panose="020F0502020204030204" pitchFamily="34" charset="0"/>
              <a:ea typeface="Arial Unicode MS" panose="020B0604020202020204" pitchFamily="34" charset="-128"/>
              <a:cs typeface="Calibri" panose="020F0502020204030204" pitchFamily="34" charset="0"/>
            </a:endParaRPr>
          </a:p>
          <a:p>
            <a:pPr>
              <a:lnSpc>
                <a:spcPct val="107000"/>
              </a:lnSpc>
              <a:spcAft>
                <a:spcPts val="0"/>
              </a:spcAft>
            </a:pPr>
            <a:r>
              <a:rPr lang="pl-PL" dirty="0">
                <a:solidFill>
                  <a:srgbClr val="00000A"/>
                </a:solidFill>
                <a:latin typeface="Times New Roman" panose="02020603050405020304" pitchFamily="18" charset="0"/>
                <a:ea typeface="Times New Roman" panose="02020603050405020304" pitchFamily="18" charset="0"/>
                <a:cs typeface="Calibri" panose="020F0502020204030204" pitchFamily="34" charset="0"/>
              </a:rPr>
              <a:t>D – ścieki oczyszczone,</a:t>
            </a:r>
            <a:endParaRPr lang="pl-PL" sz="1600" dirty="0">
              <a:solidFill>
                <a:srgbClr val="00000A"/>
              </a:solidFill>
              <a:latin typeface="Calibri" panose="020F0502020204030204" pitchFamily="34" charset="0"/>
              <a:ea typeface="Arial Unicode MS" panose="020B0604020202020204" pitchFamily="34" charset="-128"/>
              <a:cs typeface="Calibri" panose="020F0502020204030204" pitchFamily="34" charset="0"/>
            </a:endParaRPr>
          </a:p>
          <a:p>
            <a:pPr>
              <a:lnSpc>
                <a:spcPct val="107000"/>
              </a:lnSpc>
              <a:spcAft>
                <a:spcPts val="0"/>
              </a:spcAft>
            </a:pPr>
            <a:r>
              <a:rPr lang="pl-PL" dirty="0">
                <a:solidFill>
                  <a:srgbClr val="00000A"/>
                </a:solidFill>
                <a:latin typeface="Times New Roman" panose="02020603050405020304" pitchFamily="18" charset="0"/>
                <a:ea typeface="Times New Roman" panose="02020603050405020304" pitchFamily="18" charset="0"/>
                <a:cs typeface="Calibri" panose="020F0502020204030204" pitchFamily="34" charset="0"/>
              </a:rPr>
              <a:t>E – trzeci stopień oczyszczania ścieków.</a:t>
            </a:r>
            <a:endParaRPr lang="pl-PL" sz="1600" dirty="0">
              <a:solidFill>
                <a:srgbClr val="00000A"/>
              </a:solidFill>
              <a:effectLst/>
              <a:latin typeface="Calibri" panose="020F0502020204030204" pitchFamily="34" charset="0"/>
              <a:ea typeface="Arial Unicode MS" panose="020B0604020202020204" pitchFamily="34" charset="-128"/>
              <a:cs typeface="Calibri" panose="020F0502020204030204" pitchFamily="34" charset="0"/>
            </a:endParaRPr>
          </a:p>
        </p:txBody>
      </p:sp>
    </p:spTree>
    <p:extLst>
      <p:ext uri="{BB962C8B-B14F-4D97-AF65-F5344CB8AC3E}">
        <p14:creationId xmlns:p14="http://schemas.microsoft.com/office/powerpoint/2010/main" val="40531873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07504" y="404664"/>
            <a:ext cx="9036496" cy="3256854"/>
          </a:xfrm>
          <a:prstGeom prst="rect">
            <a:avLst/>
          </a:prstGeom>
        </p:spPr>
        <p:txBody>
          <a:bodyPr wrap="square">
            <a:spAutoFit/>
          </a:bodyPr>
          <a:lstStyle/>
          <a:p>
            <a:pPr>
              <a:lnSpc>
                <a:spcPct val="107000"/>
              </a:lnSpc>
              <a:spcAft>
                <a:spcPts val="0"/>
              </a:spcAft>
            </a:pPr>
            <a:r>
              <a:rPr lang="pl-PL" dirty="0">
                <a:solidFill>
                  <a:srgbClr val="00000A"/>
                </a:solidFill>
                <a:latin typeface="Times New Roman" panose="02020603050405020304" pitchFamily="18" charset="0"/>
                <a:ea typeface="Times New Roman" panose="02020603050405020304" pitchFamily="18" charset="0"/>
                <a:cs typeface="Calibri" panose="020F0502020204030204" pitchFamily="34" charset="0"/>
              </a:rPr>
              <a:t>Według wykazu Polskiego Komitetu Normalizacyjnego (stan na 11.01.2016 r.) dostępne są normy: </a:t>
            </a:r>
            <a:endParaRPr lang="pl-PL" dirty="0" smtClean="0">
              <a:solidFill>
                <a:srgbClr val="00000A"/>
              </a:solidFill>
              <a:latin typeface="Times New Roman" panose="02020603050405020304" pitchFamily="18" charset="0"/>
              <a:ea typeface="Times New Roman" panose="02020603050405020304" pitchFamily="18" charset="0"/>
              <a:cs typeface="Calibri" panose="020F0502020204030204" pitchFamily="34" charset="0"/>
            </a:endParaRPr>
          </a:p>
          <a:p>
            <a:pPr>
              <a:lnSpc>
                <a:spcPct val="107000"/>
              </a:lnSpc>
              <a:spcAft>
                <a:spcPts val="0"/>
              </a:spcAft>
            </a:pPr>
            <a:endParaRPr lang="pl-PL" sz="1600" dirty="0">
              <a:solidFill>
                <a:srgbClr val="00000A"/>
              </a:solidFill>
              <a:latin typeface="Calibri" panose="020F0502020204030204" pitchFamily="34" charset="0"/>
              <a:ea typeface="Arial Unicode MS" panose="020B0604020202020204" pitchFamily="34" charset="-128"/>
              <a:cs typeface="Calibri" panose="020F0502020204030204" pitchFamily="34" charset="0"/>
            </a:endParaRPr>
          </a:p>
          <a:p>
            <a:pPr marL="342900" lvl="0" indent="-342900">
              <a:spcAft>
                <a:spcPts val="1800"/>
              </a:spcAft>
              <a:buFont typeface="Symbol" panose="05050102010706020507" pitchFamily="18" charset="2"/>
              <a:buChar char=""/>
            </a:pPr>
            <a:r>
              <a:rPr lang="pl-PL" dirty="0">
                <a:solidFill>
                  <a:srgbClr val="00000A"/>
                </a:solidFill>
                <a:latin typeface="Times New Roman" panose="02020603050405020304" pitchFamily="18" charset="0"/>
                <a:ea typeface="Times New Roman" panose="02020603050405020304" pitchFamily="18" charset="0"/>
              </a:rPr>
              <a:t>PN-EN 12566-1:2004 (wersja polska) oraz aneks tej normy PN-EN 12566-1:2004/A1:2006 </a:t>
            </a:r>
            <a:r>
              <a:rPr lang="pl-PL" dirty="0" smtClean="0">
                <a:solidFill>
                  <a:srgbClr val="00000A"/>
                </a:solidFill>
                <a:latin typeface="Times New Roman" panose="02020603050405020304" pitchFamily="18" charset="0"/>
                <a:ea typeface="Times New Roman" panose="02020603050405020304" pitchFamily="18" charset="0"/>
              </a:rPr>
              <a:t>,</a:t>
            </a:r>
            <a:endParaRPr lang="pl-PL" dirty="0">
              <a:solidFill>
                <a:srgbClr val="00000A"/>
              </a:solidFill>
              <a:latin typeface="Times New Roman" panose="02020603050405020304" pitchFamily="18" charset="0"/>
              <a:ea typeface="Times New Roman" panose="02020603050405020304" pitchFamily="18" charset="0"/>
            </a:endParaRPr>
          </a:p>
          <a:p>
            <a:pPr marL="342900" lvl="0" indent="-342900">
              <a:spcAft>
                <a:spcPts val="1800"/>
              </a:spcAft>
              <a:buFont typeface="Symbol" panose="05050102010706020507" pitchFamily="18" charset="2"/>
              <a:buChar char=""/>
            </a:pPr>
            <a:r>
              <a:rPr lang="pl-PL" dirty="0">
                <a:solidFill>
                  <a:srgbClr val="00000A"/>
                </a:solidFill>
                <a:latin typeface="Times New Roman" panose="02020603050405020304" pitchFamily="18" charset="0"/>
                <a:ea typeface="Times New Roman" panose="02020603050405020304" pitchFamily="18" charset="0"/>
              </a:rPr>
              <a:t>PN-EN 12566-3+A2:2013 – wersja </a:t>
            </a:r>
            <a:r>
              <a:rPr lang="pl-PL" dirty="0" smtClean="0">
                <a:solidFill>
                  <a:srgbClr val="00000A"/>
                </a:solidFill>
                <a:latin typeface="Times New Roman" panose="02020603050405020304" pitchFamily="18" charset="0"/>
                <a:ea typeface="Times New Roman" panose="02020603050405020304" pitchFamily="18" charset="0"/>
              </a:rPr>
              <a:t>angielska,</a:t>
            </a:r>
            <a:endParaRPr lang="pl-PL" dirty="0">
              <a:solidFill>
                <a:srgbClr val="00000A"/>
              </a:solidFill>
              <a:latin typeface="Times New Roman" panose="02020603050405020304" pitchFamily="18" charset="0"/>
              <a:ea typeface="Times New Roman" panose="02020603050405020304" pitchFamily="18" charset="0"/>
            </a:endParaRPr>
          </a:p>
          <a:p>
            <a:pPr marL="342900" lvl="0" indent="-342900">
              <a:spcAft>
                <a:spcPts val="1800"/>
              </a:spcAft>
              <a:buFont typeface="Symbol" panose="05050102010706020507" pitchFamily="18" charset="2"/>
              <a:buChar char=""/>
            </a:pPr>
            <a:r>
              <a:rPr lang="pl-PL" dirty="0">
                <a:solidFill>
                  <a:srgbClr val="00000A"/>
                </a:solidFill>
                <a:latin typeface="Times New Roman" panose="02020603050405020304" pitchFamily="18" charset="0"/>
                <a:ea typeface="Times New Roman" panose="02020603050405020304" pitchFamily="18" charset="0"/>
              </a:rPr>
              <a:t>PN-EN 12566-4:2009 (wersja polska</a:t>
            </a:r>
            <a:r>
              <a:rPr lang="pl-PL" dirty="0" smtClean="0">
                <a:solidFill>
                  <a:srgbClr val="00000A"/>
                </a:solidFill>
                <a:latin typeface="Times New Roman" panose="02020603050405020304" pitchFamily="18" charset="0"/>
                <a:ea typeface="Times New Roman" panose="02020603050405020304" pitchFamily="18" charset="0"/>
              </a:rPr>
              <a:t>),</a:t>
            </a:r>
            <a:endParaRPr lang="pl-PL" dirty="0">
              <a:solidFill>
                <a:srgbClr val="00000A"/>
              </a:solidFill>
              <a:latin typeface="Times New Roman" panose="02020603050405020304" pitchFamily="18" charset="0"/>
              <a:ea typeface="Times New Roman" panose="02020603050405020304" pitchFamily="18" charset="0"/>
            </a:endParaRPr>
          </a:p>
          <a:p>
            <a:pPr marL="342900" lvl="0" indent="-342900">
              <a:spcAft>
                <a:spcPts val="1800"/>
              </a:spcAft>
              <a:buFont typeface="Symbol" panose="05050102010706020507" pitchFamily="18" charset="2"/>
              <a:buChar char=""/>
            </a:pPr>
            <a:r>
              <a:rPr lang="pl-PL" dirty="0">
                <a:solidFill>
                  <a:srgbClr val="00000A"/>
                </a:solidFill>
                <a:latin typeface="Times New Roman" panose="02020603050405020304" pitchFamily="18" charset="0"/>
                <a:ea typeface="Times New Roman" panose="02020603050405020304" pitchFamily="18" charset="0"/>
              </a:rPr>
              <a:t>PN-EN 12566-6:2013-06 (wersja angielska</a:t>
            </a:r>
            <a:r>
              <a:rPr lang="pl-PL" dirty="0" smtClean="0">
                <a:solidFill>
                  <a:srgbClr val="00000A"/>
                </a:solidFill>
                <a:latin typeface="Times New Roman" panose="02020603050405020304" pitchFamily="18" charset="0"/>
                <a:ea typeface="Times New Roman" panose="02020603050405020304" pitchFamily="18" charset="0"/>
              </a:rPr>
              <a:t>),</a:t>
            </a:r>
            <a:endParaRPr lang="pl-PL" dirty="0">
              <a:solidFill>
                <a:srgbClr val="00000A"/>
              </a:solidFill>
              <a:latin typeface="Times New Roman" panose="02020603050405020304" pitchFamily="18" charset="0"/>
              <a:ea typeface="Times New Roman" panose="02020603050405020304" pitchFamily="18" charset="0"/>
            </a:endParaRPr>
          </a:p>
          <a:p>
            <a:pPr marL="342900" lvl="0" indent="-342900">
              <a:spcAft>
                <a:spcPts val="1800"/>
              </a:spcAft>
              <a:buFont typeface="Symbol" panose="05050102010706020507" pitchFamily="18" charset="2"/>
              <a:buChar char=""/>
            </a:pPr>
            <a:r>
              <a:rPr lang="pl-PL" dirty="0">
                <a:solidFill>
                  <a:srgbClr val="00000A"/>
                </a:solidFill>
                <a:latin typeface="Times New Roman" panose="02020603050405020304" pitchFamily="18" charset="0"/>
                <a:ea typeface="Times New Roman" panose="02020603050405020304" pitchFamily="18" charset="0"/>
              </a:rPr>
              <a:t>PN-EN 12566-7:2013-09 (wersja angielska).</a:t>
            </a:r>
            <a:endParaRPr lang="pl-PL" dirty="0">
              <a:solidFill>
                <a:srgbClr val="00000A"/>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957690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79512" y="326164"/>
            <a:ext cx="8856984" cy="5974584"/>
          </a:xfrm>
          <a:prstGeom prst="rect">
            <a:avLst/>
          </a:prstGeom>
        </p:spPr>
        <p:txBody>
          <a:bodyPr wrap="square">
            <a:spAutoFit/>
          </a:bodyPr>
          <a:lstStyle/>
          <a:p>
            <a:pPr>
              <a:lnSpc>
                <a:spcPct val="107000"/>
              </a:lnSpc>
              <a:spcAft>
                <a:spcPts val="0"/>
              </a:spcAft>
            </a:pPr>
            <a:r>
              <a:rPr lang="pl-PL" sz="3200" b="1" dirty="0">
                <a:solidFill>
                  <a:srgbClr val="00000A"/>
                </a:solidFill>
                <a:latin typeface="Times New Roman" panose="02020603050405020304" pitchFamily="18" charset="0"/>
                <a:ea typeface="Arial Unicode MS" panose="020B0604020202020204" pitchFamily="34" charset="-128"/>
                <a:cs typeface="Calibri" panose="020F0502020204030204" pitchFamily="34" charset="0"/>
              </a:rPr>
              <a:t>Znak CE</a:t>
            </a:r>
            <a:endParaRPr lang="pl-PL" sz="2800" dirty="0">
              <a:solidFill>
                <a:srgbClr val="00000A"/>
              </a:solidFill>
              <a:latin typeface="Calibri" panose="020F0502020204030204" pitchFamily="34" charset="0"/>
              <a:ea typeface="Arial Unicode MS" panose="020B0604020202020204" pitchFamily="34" charset="-128"/>
              <a:cs typeface="Calibri" panose="020F0502020204030204" pitchFamily="34" charset="0"/>
            </a:endParaRPr>
          </a:p>
          <a:p>
            <a:pPr algn="just"/>
            <a:endParaRPr lang="pl-PL" dirty="0" smtClean="0">
              <a:latin typeface="Times New Roman" panose="02020603050405020304" pitchFamily="18" charset="0"/>
              <a:ea typeface="Arial Unicode MS" panose="020B0604020202020204" pitchFamily="34" charset="-128"/>
            </a:endParaRPr>
          </a:p>
          <a:p>
            <a:pPr algn="just"/>
            <a:r>
              <a:rPr lang="pl-PL" dirty="0" smtClean="0">
                <a:latin typeface="Times New Roman" panose="02020603050405020304" pitchFamily="18" charset="0"/>
                <a:ea typeface="Arial Unicode MS" panose="020B0604020202020204" pitchFamily="34" charset="-128"/>
              </a:rPr>
              <a:t>W </a:t>
            </a:r>
            <a:r>
              <a:rPr lang="pl-PL" dirty="0">
                <a:latin typeface="Times New Roman" panose="02020603050405020304" pitchFamily="18" charset="0"/>
                <a:ea typeface="Arial Unicode MS" panose="020B0604020202020204" pitchFamily="34" charset="-128"/>
              </a:rPr>
              <a:t>przypadku dopłat unijnych do inwestycji gminnych dotyczących przydomowych oczyszczalni ścieków inwestor (gmina) powinien mieć świadomość obowiązywania normy PN-EN 12566, która warunkuje dopuszczenie do obrotu wyrobów budowlanych jakim są części składowe małych systemów oczyszczania ścieków np. reaktor. </a:t>
            </a:r>
            <a:endParaRPr lang="pl-PL" dirty="0" smtClean="0">
              <a:latin typeface="Times New Roman" panose="02020603050405020304" pitchFamily="18" charset="0"/>
              <a:ea typeface="Arial Unicode MS" panose="020B0604020202020204" pitchFamily="34" charset="-128"/>
            </a:endParaRPr>
          </a:p>
          <a:p>
            <a:pPr algn="just"/>
            <a:endParaRPr lang="pl-PL" dirty="0" smtClean="0">
              <a:latin typeface="Times New Roman" panose="02020603050405020304" pitchFamily="18" charset="0"/>
              <a:ea typeface="Arial Unicode MS" panose="020B0604020202020204" pitchFamily="34" charset="-128"/>
            </a:endParaRPr>
          </a:p>
          <a:p>
            <a:pPr algn="just"/>
            <a:endParaRPr lang="pl-PL" dirty="0" smtClean="0">
              <a:latin typeface="Times New Roman" panose="02020603050405020304" pitchFamily="18" charset="0"/>
              <a:ea typeface="Arial Unicode MS" panose="020B0604020202020204" pitchFamily="34" charset="-128"/>
            </a:endParaRPr>
          </a:p>
          <a:p>
            <a:pPr algn="just"/>
            <a:r>
              <a:rPr lang="pl-PL" dirty="0" smtClean="0">
                <a:latin typeface="Times New Roman" panose="02020603050405020304" pitchFamily="18" charset="0"/>
                <a:ea typeface="Arial Unicode MS" panose="020B0604020202020204" pitchFamily="34" charset="-128"/>
              </a:rPr>
              <a:t>Brak </a:t>
            </a:r>
            <a:r>
              <a:rPr lang="pl-PL" dirty="0">
                <a:latin typeface="Times New Roman" panose="02020603050405020304" pitchFamily="18" charset="0"/>
                <a:ea typeface="Arial Unicode MS" panose="020B0604020202020204" pitchFamily="34" charset="-128"/>
              </a:rPr>
              <a:t>certyfikatu zgodności może nastręczać liczne problemy przy rozliczeniach finansowych ze środków unijnych. </a:t>
            </a:r>
            <a:endParaRPr lang="pl-PL" dirty="0" smtClean="0">
              <a:latin typeface="Times New Roman" panose="02020603050405020304" pitchFamily="18" charset="0"/>
              <a:ea typeface="Arial Unicode MS" panose="020B0604020202020204" pitchFamily="34" charset="-128"/>
            </a:endParaRPr>
          </a:p>
          <a:p>
            <a:pPr algn="just"/>
            <a:endParaRPr lang="pl-PL" dirty="0" smtClean="0">
              <a:latin typeface="Times New Roman" panose="02020603050405020304" pitchFamily="18" charset="0"/>
              <a:ea typeface="Arial Unicode MS" panose="020B0604020202020204" pitchFamily="34" charset="-128"/>
            </a:endParaRPr>
          </a:p>
          <a:p>
            <a:pPr algn="just"/>
            <a:r>
              <a:rPr lang="pl-PL" dirty="0" smtClean="0">
                <a:latin typeface="Times New Roman" panose="02020603050405020304" pitchFamily="18" charset="0"/>
                <a:ea typeface="Arial Unicode MS" panose="020B0604020202020204" pitchFamily="34" charset="-128"/>
              </a:rPr>
              <a:t>W </a:t>
            </a:r>
            <a:r>
              <a:rPr lang="pl-PL" dirty="0">
                <a:latin typeface="Times New Roman" panose="02020603050405020304" pitchFamily="18" charset="0"/>
                <a:ea typeface="Arial Unicode MS" panose="020B0604020202020204" pitchFamily="34" charset="-128"/>
              </a:rPr>
              <a:t>Polsce aktami prawnymi regulującymi dopuszczenie wyrobu budowlanego do obrotu są </a:t>
            </a:r>
            <a:r>
              <a:rPr lang="pl-PL" sz="2400" b="1" u="sng" dirty="0">
                <a:latin typeface="Times New Roman" panose="02020603050405020304" pitchFamily="18" charset="0"/>
                <a:ea typeface="Arial Unicode MS" panose="020B0604020202020204" pitchFamily="34" charset="-128"/>
              </a:rPr>
              <a:t>Prawo </a:t>
            </a:r>
            <a:r>
              <a:rPr lang="pl-PL" sz="2400" b="1" u="sng" dirty="0" smtClean="0">
                <a:latin typeface="Times New Roman" panose="02020603050405020304" pitchFamily="18" charset="0"/>
                <a:ea typeface="Arial Unicode MS" panose="020B0604020202020204" pitchFamily="34" charset="-128"/>
              </a:rPr>
              <a:t>budowlane</a:t>
            </a:r>
            <a:r>
              <a:rPr lang="pl-PL" sz="2400" dirty="0" smtClean="0">
                <a:latin typeface="Times New Roman" panose="02020603050405020304" pitchFamily="18" charset="0"/>
                <a:ea typeface="Arial Unicode MS" panose="020B0604020202020204" pitchFamily="34" charset="-128"/>
              </a:rPr>
              <a:t> </a:t>
            </a:r>
            <a:r>
              <a:rPr lang="pl-PL" dirty="0">
                <a:latin typeface="Times New Roman" panose="02020603050405020304" pitchFamily="18" charset="0"/>
                <a:ea typeface="Arial Unicode MS" panose="020B0604020202020204" pitchFamily="34" charset="-128"/>
              </a:rPr>
              <a:t>oraz </a:t>
            </a:r>
            <a:r>
              <a:rPr lang="pl-PL" sz="2400" b="1" u="sng" dirty="0">
                <a:latin typeface="Times New Roman" panose="02020603050405020304" pitchFamily="18" charset="0"/>
                <a:ea typeface="Arial Unicode MS" panose="020B0604020202020204" pitchFamily="34" charset="-128"/>
              </a:rPr>
              <a:t>Ustawa o wyrobach </a:t>
            </a:r>
            <a:r>
              <a:rPr lang="pl-PL" sz="2400" b="1" u="sng" dirty="0" smtClean="0">
                <a:latin typeface="Times New Roman" panose="02020603050405020304" pitchFamily="18" charset="0"/>
                <a:ea typeface="Arial Unicode MS" panose="020B0604020202020204" pitchFamily="34" charset="-128"/>
              </a:rPr>
              <a:t>budowlanych</a:t>
            </a:r>
            <a:r>
              <a:rPr lang="pl-PL" dirty="0" smtClean="0">
                <a:latin typeface="Times New Roman" panose="02020603050405020304" pitchFamily="18" charset="0"/>
                <a:ea typeface="Arial Unicode MS" panose="020B0604020202020204" pitchFamily="34" charset="-128"/>
              </a:rPr>
              <a:t> </a:t>
            </a:r>
            <a:r>
              <a:rPr lang="pl-PL" dirty="0">
                <a:latin typeface="Times New Roman" panose="02020603050405020304" pitchFamily="18" charset="0"/>
                <a:ea typeface="Arial Unicode MS" panose="020B0604020202020204" pitchFamily="34" charset="-128"/>
              </a:rPr>
              <a:t>wraz z dokumentami wykonawczymi. </a:t>
            </a:r>
            <a:endParaRPr lang="pl-PL" dirty="0" smtClean="0">
              <a:latin typeface="Times New Roman" panose="02020603050405020304" pitchFamily="18" charset="0"/>
              <a:ea typeface="Arial Unicode MS" panose="020B0604020202020204" pitchFamily="34" charset="-128"/>
            </a:endParaRPr>
          </a:p>
          <a:p>
            <a:pPr algn="just"/>
            <a:endParaRPr lang="pl-PL" dirty="0" smtClean="0">
              <a:latin typeface="Times New Roman" panose="02020603050405020304" pitchFamily="18" charset="0"/>
              <a:ea typeface="Arial Unicode MS" panose="020B0604020202020204" pitchFamily="34" charset="-128"/>
            </a:endParaRPr>
          </a:p>
          <a:p>
            <a:pPr algn="just"/>
            <a:r>
              <a:rPr lang="pl-PL" dirty="0" smtClean="0">
                <a:latin typeface="Times New Roman" panose="02020603050405020304" pitchFamily="18" charset="0"/>
                <a:ea typeface="Arial Unicode MS" panose="020B0604020202020204" pitchFamily="34" charset="-128"/>
              </a:rPr>
              <a:t>Małe </a:t>
            </a:r>
            <a:r>
              <a:rPr lang="pl-PL" dirty="0">
                <a:latin typeface="Times New Roman" panose="02020603050405020304" pitchFamily="18" charset="0"/>
                <a:ea typeface="Arial Unicode MS" panose="020B0604020202020204" pitchFamily="34" charset="-128"/>
              </a:rPr>
              <a:t>systemy oczyszczania ścieków zawierają w swoim składzie elementy, które są wyrobem budowlanym. W szczególności wyrobami budowlanymi są wyroby objęte </a:t>
            </a:r>
            <a:r>
              <a:rPr lang="pl-PL" sz="2400" b="1" u="sng" dirty="0">
                <a:latin typeface="Times New Roman" panose="02020603050405020304" pitchFamily="18" charset="0"/>
                <a:ea typeface="Arial Unicode MS" panose="020B0604020202020204" pitchFamily="34" charset="-128"/>
              </a:rPr>
              <a:t>mandatami Komisji Europejskiej na opracowanie norm zharmonizowanych wyrobów budowlanych</a:t>
            </a:r>
            <a:r>
              <a:rPr lang="pl-PL" dirty="0">
                <a:latin typeface="Times New Roman" panose="02020603050405020304" pitchFamily="18" charset="0"/>
                <a:ea typeface="Arial Unicode MS" panose="020B0604020202020204" pitchFamily="34" charset="-128"/>
              </a:rPr>
              <a:t>. </a:t>
            </a:r>
            <a:endParaRPr lang="pl-PL" dirty="0"/>
          </a:p>
        </p:txBody>
      </p:sp>
    </p:spTree>
    <p:extLst>
      <p:ext uri="{BB962C8B-B14F-4D97-AF65-F5344CB8AC3E}">
        <p14:creationId xmlns:p14="http://schemas.microsoft.com/office/powerpoint/2010/main" val="6019859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79512" y="0"/>
            <a:ext cx="8928992" cy="954107"/>
          </a:xfrm>
          <a:prstGeom prst="rect">
            <a:avLst/>
          </a:prstGeom>
        </p:spPr>
        <p:txBody>
          <a:bodyPr wrap="square">
            <a:spAutoFit/>
          </a:bodyPr>
          <a:lstStyle/>
          <a:p>
            <a:endParaRPr lang="pl-PL" sz="2800" dirty="0">
              <a:solidFill>
                <a:srgbClr val="000000"/>
              </a:solidFill>
              <a:latin typeface="Times New Roman" panose="02020603050405020304" pitchFamily="18" charset="0"/>
            </a:endParaRPr>
          </a:p>
          <a:p>
            <a:pPr>
              <a:spcAft>
                <a:spcPts val="1800"/>
              </a:spcAft>
            </a:pPr>
            <a:r>
              <a:rPr lang="pl-PL" sz="2800" dirty="0">
                <a:solidFill>
                  <a:srgbClr val="000000"/>
                </a:solidFill>
                <a:latin typeface="Times New Roman" panose="02020603050405020304" pitchFamily="18" charset="0"/>
              </a:rPr>
              <a:t> </a:t>
            </a:r>
            <a:endParaRPr lang="pl-PL" b="1" dirty="0">
              <a:solidFill>
                <a:srgbClr val="FF0000"/>
              </a:solidFill>
            </a:endParaRPr>
          </a:p>
        </p:txBody>
      </p:sp>
      <p:sp>
        <p:nvSpPr>
          <p:cNvPr id="3" name="Prostokąt 2"/>
          <p:cNvSpPr/>
          <p:nvPr/>
        </p:nvSpPr>
        <p:spPr>
          <a:xfrm>
            <a:off x="162372" y="1772816"/>
            <a:ext cx="8928992" cy="523220"/>
          </a:xfrm>
          <a:prstGeom prst="rect">
            <a:avLst/>
          </a:prstGeom>
        </p:spPr>
        <p:txBody>
          <a:bodyPr wrap="square">
            <a:spAutoFit/>
          </a:bodyPr>
          <a:lstStyle/>
          <a:p>
            <a:pPr algn="just"/>
            <a:r>
              <a:rPr lang="pl-PL" sz="2800" b="1" dirty="0" smtClean="0">
                <a:solidFill>
                  <a:srgbClr val="000000"/>
                </a:solidFill>
                <a:latin typeface="Times New Roman" panose="02020603050405020304" pitchFamily="18" charset="0"/>
              </a:rPr>
              <a:t>KRAJOWE  INTELIGENTNE  SPECJALIZACJE </a:t>
            </a:r>
            <a:endParaRPr lang="pl-PL" sz="2800" dirty="0"/>
          </a:p>
        </p:txBody>
      </p:sp>
      <p:pic>
        <p:nvPicPr>
          <p:cNvPr id="4" name="Obraz 3"/>
          <p:cNvPicPr>
            <a:picLocks noChangeAspect="1"/>
          </p:cNvPicPr>
          <p:nvPr/>
        </p:nvPicPr>
        <p:blipFill>
          <a:blip r:embed="rId2" cstate="print"/>
          <a:stretch>
            <a:fillRect/>
          </a:stretch>
        </p:blipFill>
        <p:spPr>
          <a:xfrm>
            <a:off x="162372" y="74418"/>
            <a:ext cx="2928750" cy="1320960"/>
          </a:xfrm>
          <a:prstGeom prst="rect">
            <a:avLst/>
          </a:prstGeom>
        </p:spPr>
      </p:pic>
      <p:sp>
        <p:nvSpPr>
          <p:cNvPr id="6" name="Prostokąt 5"/>
          <p:cNvSpPr/>
          <p:nvPr/>
        </p:nvSpPr>
        <p:spPr>
          <a:xfrm>
            <a:off x="168464" y="2708920"/>
            <a:ext cx="8922900" cy="3570208"/>
          </a:xfrm>
          <a:prstGeom prst="rect">
            <a:avLst/>
          </a:prstGeom>
        </p:spPr>
        <p:txBody>
          <a:bodyPr wrap="square">
            <a:spAutoFit/>
          </a:bodyPr>
          <a:lstStyle/>
          <a:p>
            <a:pPr marL="342900" indent="-342900">
              <a:spcAft>
                <a:spcPts val="3000"/>
              </a:spcAft>
              <a:buFont typeface="+mj-lt"/>
              <a:buAutoNum type="alphaUcPeriod"/>
            </a:pPr>
            <a:r>
              <a:rPr lang="pl-PL" b="1" dirty="0" smtClean="0">
                <a:solidFill>
                  <a:srgbClr val="000000"/>
                </a:solidFill>
                <a:latin typeface="Times New Roman" panose="02020603050405020304" pitchFamily="18" charset="0"/>
              </a:rPr>
              <a:t>ZDROWE </a:t>
            </a:r>
            <a:r>
              <a:rPr lang="pl-PL" b="1" dirty="0">
                <a:solidFill>
                  <a:srgbClr val="000000"/>
                </a:solidFill>
                <a:latin typeface="Times New Roman" panose="02020603050405020304" pitchFamily="18" charset="0"/>
              </a:rPr>
              <a:t>SPOŁECZEŃSTWO</a:t>
            </a:r>
          </a:p>
          <a:p>
            <a:pPr marL="342900" indent="-342900">
              <a:spcAft>
                <a:spcPts val="3000"/>
              </a:spcAft>
              <a:buFont typeface="+mj-lt"/>
              <a:buAutoNum type="alphaUcPeriod"/>
            </a:pPr>
            <a:r>
              <a:rPr lang="pl-PL" b="1" dirty="0" smtClean="0">
                <a:solidFill>
                  <a:srgbClr val="000000"/>
                </a:solidFill>
                <a:latin typeface="Times New Roman" panose="02020603050405020304" pitchFamily="18" charset="0"/>
              </a:rPr>
              <a:t>BIOGOSPODARKA </a:t>
            </a:r>
            <a:r>
              <a:rPr lang="pl-PL" b="1" dirty="0">
                <a:solidFill>
                  <a:srgbClr val="000000"/>
                </a:solidFill>
                <a:latin typeface="Times New Roman" panose="02020603050405020304" pitchFamily="18" charset="0"/>
              </a:rPr>
              <a:t>ROLNO-SPOŻYWCZA, LEŚNO-DRZEWNA I ŚRODOWISKOWA</a:t>
            </a:r>
          </a:p>
          <a:p>
            <a:pPr marL="342900" indent="-342900">
              <a:spcAft>
                <a:spcPts val="3000"/>
              </a:spcAft>
              <a:buFont typeface="+mj-lt"/>
              <a:buAutoNum type="alphaUcPeriod"/>
            </a:pPr>
            <a:r>
              <a:rPr lang="pl-PL" b="1" dirty="0" smtClean="0">
                <a:solidFill>
                  <a:srgbClr val="000000"/>
                </a:solidFill>
                <a:latin typeface="Times New Roman" panose="02020603050405020304" pitchFamily="18" charset="0"/>
              </a:rPr>
              <a:t>ZRÓWNOWAŻONA </a:t>
            </a:r>
            <a:r>
              <a:rPr lang="pl-PL" b="1" dirty="0">
                <a:solidFill>
                  <a:srgbClr val="000000"/>
                </a:solidFill>
                <a:latin typeface="Times New Roman" panose="02020603050405020304" pitchFamily="18" charset="0"/>
              </a:rPr>
              <a:t>ENERGETYKA</a:t>
            </a:r>
          </a:p>
          <a:p>
            <a:pPr marL="342900" indent="-342900">
              <a:spcAft>
                <a:spcPts val="3000"/>
              </a:spcAft>
              <a:buFont typeface="+mj-lt"/>
              <a:buAutoNum type="alphaUcPeriod"/>
            </a:pPr>
            <a:r>
              <a:rPr lang="pl-PL" b="1" dirty="0" smtClean="0">
                <a:solidFill>
                  <a:srgbClr val="000000"/>
                </a:solidFill>
                <a:latin typeface="Times New Roman" panose="02020603050405020304" pitchFamily="18" charset="0"/>
              </a:rPr>
              <a:t>SUROWCE </a:t>
            </a:r>
            <a:r>
              <a:rPr lang="pl-PL" b="1" dirty="0">
                <a:solidFill>
                  <a:srgbClr val="000000"/>
                </a:solidFill>
                <a:latin typeface="Times New Roman" panose="02020603050405020304" pitchFamily="18" charset="0"/>
              </a:rPr>
              <a:t>NATURALNE I GOSPODARKA ODPADAMI</a:t>
            </a:r>
          </a:p>
          <a:p>
            <a:pPr marL="342900" indent="-342900">
              <a:spcAft>
                <a:spcPts val="3000"/>
              </a:spcAft>
              <a:buFont typeface="+mj-lt"/>
              <a:buAutoNum type="alphaUcPeriod"/>
            </a:pPr>
            <a:r>
              <a:rPr lang="pl-PL" b="1" dirty="0" smtClean="0">
                <a:solidFill>
                  <a:srgbClr val="000000"/>
                </a:solidFill>
                <a:latin typeface="Times New Roman" panose="02020603050405020304" pitchFamily="18" charset="0"/>
              </a:rPr>
              <a:t>INNOWACYJNE </a:t>
            </a:r>
            <a:r>
              <a:rPr lang="pl-PL" b="1" dirty="0">
                <a:solidFill>
                  <a:srgbClr val="000000"/>
                </a:solidFill>
                <a:latin typeface="Times New Roman" panose="02020603050405020304" pitchFamily="18" charset="0"/>
              </a:rPr>
              <a:t>TECHNOLOGIE I PROCESY PRZEMYSŁOWE (W UJĘCIU HORYZONTALNYM)</a:t>
            </a:r>
          </a:p>
        </p:txBody>
      </p:sp>
      <p:pic>
        <p:nvPicPr>
          <p:cNvPr id="22534" name="Picture 6" descr="http://aktywnosckobiet.pl/d_image/2255/img.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332971" y="43853"/>
            <a:ext cx="2747603" cy="1439929"/>
          </a:xfrm>
          <a:prstGeom prst="rect">
            <a:avLst/>
          </a:prstGeom>
          <a:noFill/>
          <a:extLst>
            <a:ext uri="{909E8E84-426E-40DD-AFC4-6F175D3DCCD1}">
              <a14:hiddenFill xmlns:a14="http://schemas.microsoft.com/office/drawing/2010/main">
                <a:solidFill>
                  <a:srgbClr val="FFFFFF"/>
                </a:solidFill>
              </a14:hiddenFill>
            </a:ext>
          </a:extLst>
        </p:spPr>
      </p:pic>
      <p:sp>
        <p:nvSpPr>
          <p:cNvPr id="9" name="Prostokąt zaokrąglony 8"/>
          <p:cNvSpPr/>
          <p:nvPr/>
        </p:nvSpPr>
        <p:spPr>
          <a:xfrm>
            <a:off x="179512" y="4869160"/>
            <a:ext cx="6408712" cy="50405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Tree>
    <p:extLst>
      <p:ext uri="{BB962C8B-B14F-4D97-AF65-F5344CB8AC3E}">
        <p14:creationId xmlns:p14="http://schemas.microsoft.com/office/powerpoint/2010/main" val="10468977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51520" y="889844"/>
            <a:ext cx="8712968" cy="4493538"/>
          </a:xfrm>
          <a:prstGeom prst="rect">
            <a:avLst/>
          </a:prstGeom>
        </p:spPr>
        <p:txBody>
          <a:bodyPr wrap="square">
            <a:spAutoFit/>
          </a:bodyPr>
          <a:lstStyle/>
          <a:p>
            <a:pPr algn="just"/>
            <a:r>
              <a:rPr lang="pl-PL" dirty="0">
                <a:latin typeface="Times New Roman" panose="02020603050405020304" pitchFamily="18" charset="0"/>
                <a:ea typeface="Arial Unicode MS" panose="020B0604020202020204" pitchFamily="34" charset="-128"/>
              </a:rPr>
              <a:t>W Dzienniku Urzędowym Rzeczypospolitej Polskiej Monitor Polski z 2004 r. (nr 32, poz. 571) jest </a:t>
            </a:r>
            <a:r>
              <a:rPr lang="pl-PL" sz="2400" b="1" u="sng" dirty="0">
                <a:latin typeface="Times New Roman" panose="02020603050405020304" pitchFamily="18" charset="0"/>
                <a:ea typeface="Arial Unicode MS" panose="020B0604020202020204" pitchFamily="34" charset="-128"/>
              </a:rPr>
              <a:t>wykaz takich mandatów</a:t>
            </a:r>
            <a:r>
              <a:rPr lang="pl-PL" dirty="0">
                <a:latin typeface="Times New Roman" panose="02020603050405020304" pitchFamily="18" charset="0"/>
                <a:ea typeface="Arial Unicode MS" panose="020B0604020202020204" pitchFamily="34" charset="-128"/>
              </a:rPr>
              <a:t>. </a:t>
            </a:r>
            <a:endParaRPr lang="pl-PL" dirty="0" smtClean="0">
              <a:latin typeface="Times New Roman" panose="02020603050405020304" pitchFamily="18" charset="0"/>
              <a:ea typeface="Arial Unicode MS" panose="020B0604020202020204" pitchFamily="34" charset="-128"/>
            </a:endParaRPr>
          </a:p>
          <a:p>
            <a:pPr algn="just"/>
            <a:endParaRPr lang="pl-PL" dirty="0" smtClean="0">
              <a:latin typeface="Times New Roman" panose="02020603050405020304" pitchFamily="18" charset="0"/>
              <a:ea typeface="Arial Unicode MS" panose="020B0604020202020204" pitchFamily="34" charset="-128"/>
            </a:endParaRPr>
          </a:p>
          <a:p>
            <a:pPr algn="just"/>
            <a:endParaRPr lang="pl-PL" dirty="0" smtClean="0">
              <a:latin typeface="Times New Roman" panose="02020603050405020304" pitchFamily="18" charset="0"/>
              <a:ea typeface="Arial Unicode MS" panose="020B0604020202020204" pitchFamily="34" charset="-128"/>
            </a:endParaRPr>
          </a:p>
          <a:p>
            <a:pPr algn="just"/>
            <a:r>
              <a:rPr lang="pl-PL" dirty="0" smtClean="0">
                <a:latin typeface="Times New Roman" panose="02020603050405020304" pitchFamily="18" charset="0"/>
                <a:ea typeface="Arial Unicode MS" panose="020B0604020202020204" pitchFamily="34" charset="-128"/>
              </a:rPr>
              <a:t>Przydomowe </a:t>
            </a:r>
            <a:r>
              <a:rPr lang="pl-PL" dirty="0">
                <a:latin typeface="Times New Roman" panose="02020603050405020304" pitchFamily="18" charset="0"/>
                <a:ea typeface="Arial Unicode MS" panose="020B0604020202020204" pitchFamily="34" charset="-128"/>
              </a:rPr>
              <a:t>oczyszczalnie ścieków zostały ujęte w mandacie </a:t>
            </a:r>
            <a:r>
              <a:rPr lang="pl-PL" sz="2400" b="1" u="sng" dirty="0">
                <a:latin typeface="Times New Roman" panose="02020603050405020304" pitchFamily="18" charset="0"/>
                <a:ea typeface="Arial Unicode MS" panose="020B0604020202020204" pitchFamily="34" charset="-128"/>
              </a:rPr>
              <a:t>M/118 w poz.18 </a:t>
            </a:r>
            <a:r>
              <a:rPr lang="pl-PL" dirty="0">
                <a:latin typeface="Times New Roman" panose="02020603050405020304" pitchFamily="18" charset="0"/>
                <a:ea typeface="Arial Unicode MS" panose="020B0604020202020204" pitchFamily="34" charset="-128"/>
              </a:rPr>
              <a:t>gdzie m.in. widnieje zapis „wyroby do kanalizacji na zewnątrz budynków – zestawy i elementy: dla zakładów oczyszczania ścieków i </a:t>
            </a:r>
            <a:r>
              <a:rPr lang="pl-PL" sz="2400" b="1" u="sng" dirty="0">
                <a:solidFill>
                  <a:srgbClr val="0070C0"/>
                </a:solidFill>
                <a:latin typeface="Times New Roman" panose="02020603050405020304" pitchFamily="18" charset="0"/>
                <a:ea typeface="Arial Unicode MS" panose="020B0604020202020204" pitchFamily="34" charset="-128"/>
              </a:rPr>
              <a:t>urządzenia do oczyszczania ścieków w miejscu ich powstania (oczyszczalnie przydomowe)</a:t>
            </a:r>
            <a:r>
              <a:rPr lang="pl-PL" dirty="0">
                <a:latin typeface="Times New Roman" panose="02020603050405020304" pitchFamily="18" charset="0"/>
                <a:ea typeface="Arial Unicode MS" panose="020B0604020202020204" pitchFamily="34" charset="-128"/>
              </a:rPr>
              <a:t>”. </a:t>
            </a:r>
            <a:endParaRPr lang="pl-PL" dirty="0" smtClean="0">
              <a:latin typeface="Times New Roman" panose="02020603050405020304" pitchFamily="18" charset="0"/>
              <a:ea typeface="Arial Unicode MS" panose="020B0604020202020204" pitchFamily="34" charset="-128"/>
            </a:endParaRPr>
          </a:p>
          <a:p>
            <a:pPr algn="just"/>
            <a:endParaRPr lang="pl-PL" dirty="0" smtClean="0">
              <a:latin typeface="Times New Roman" panose="02020603050405020304" pitchFamily="18" charset="0"/>
              <a:ea typeface="Arial Unicode MS" panose="020B0604020202020204" pitchFamily="34" charset="-128"/>
            </a:endParaRPr>
          </a:p>
          <a:p>
            <a:pPr algn="just"/>
            <a:endParaRPr lang="pl-PL" dirty="0" smtClean="0">
              <a:latin typeface="Times New Roman" panose="02020603050405020304" pitchFamily="18" charset="0"/>
              <a:ea typeface="Arial Unicode MS" panose="020B0604020202020204" pitchFamily="34" charset="-128"/>
            </a:endParaRPr>
          </a:p>
          <a:p>
            <a:pPr algn="just"/>
            <a:r>
              <a:rPr lang="pl-PL" dirty="0" smtClean="0">
                <a:latin typeface="Times New Roman" panose="02020603050405020304" pitchFamily="18" charset="0"/>
                <a:ea typeface="Arial Unicode MS" panose="020B0604020202020204" pitchFamily="34" charset="-128"/>
              </a:rPr>
              <a:t>Zgodnie </a:t>
            </a:r>
            <a:r>
              <a:rPr lang="pl-PL" dirty="0">
                <a:latin typeface="Times New Roman" panose="02020603050405020304" pitchFamily="18" charset="0"/>
                <a:ea typeface="Arial Unicode MS" panose="020B0604020202020204" pitchFamily="34" charset="-128"/>
              </a:rPr>
              <a:t>z </a:t>
            </a:r>
            <a:r>
              <a:rPr lang="pl-PL" b="1" u="sng" dirty="0">
                <a:latin typeface="Times New Roman" panose="02020603050405020304" pitchFamily="18" charset="0"/>
                <a:ea typeface="Arial Unicode MS" panose="020B0604020202020204" pitchFamily="34" charset="-128"/>
              </a:rPr>
              <a:t>Rozporządzeniem w sprawie sposobów deklarowania zgodności wyrobów budowlanych oraz sposobu znakowania ich znakiem </a:t>
            </a:r>
            <a:r>
              <a:rPr lang="pl-PL" b="1" u="sng" dirty="0" smtClean="0">
                <a:latin typeface="Times New Roman" panose="02020603050405020304" pitchFamily="18" charset="0"/>
                <a:ea typeface="Arial Unicode MS" panose="020B0604020202020204" pitchFamily="34" charset="-128"/>
              </a:rPr>
              <a:t>budowlanym</a:t>
            </a:r>
            <a:r>
              <a:rPr lang="pl-PL" b="1" dirty="0" smtClean="0">
                <a:latin typeface="Times New Roman" panose="02020603050405020304" pitchFamily="18" charset="0"/>
                <a:ea typeface="Arial Unicode MS" panose="020B0604020202020204" pitchFamily="34" charset="-128"/>
              </a:rPr>
              <a:t> </a:t>
            </a:r>
            <a:r>
              <a:rPr lang="pl-PL" dirty="0">
                <a:latin typeface="Times New Roman" panose="02020603050405020304" pitchFamily="18" charset="0"/>
                <a:ea typeface="Arial Unicode MS" panose="020B0604020202020204" pitchFamily="34" charset="-128"/>
              </a:rPr>
              <a:t>grupy tych wyrobów wymagają co najmniej systemu oceny zgodności 3, czyli z udziałem jednostki notyfikowanej </a:t>
            </a:r>
            <a:r>
              <a:rPr lang="pl-PL" sz="2800" b="1" dirty="0">
                <a:latin typeface="Times New Roman" panose="02020603050405020304" pitchFamily="18" charset="0"/>
                <a:ea typeface="Arial Unicode MS" panose="020B0604020202020204" pitchFamily="34" charset="-128"/>
              </a:rPr>
              <a:t>(znak CE) </a:t>
            </a:r>
            <a:r>
              <a:rPr lang="pl-PL" dirty="0">
                <a:latin typeface="Times New Roman" panose="02020603050405020304" pitchFamily="18" charset="0"/>
                <a:ea typeface="Arial Unicode MS" panose="020B0604020202020204" pitchFamily="34" charset="-128"/>
              </a:rPr>
              <a:t>lub jednostki akredytowanej </a:t>
            </a:r>
            <a:r>
              <a:rPr lang="pl-PL" sz="2400" b="1" dirty="0">
                <a:latin typeface="Times New Roman" panose="02020603050405020304" pitchFamily="18" charset="0"/>
                <a:ea typeface="Arial Unicode MS" panose="020B0604020202020204" pitchFamily="34" charset="-128"/>
              </a:rPr>
              <a:t>(znak budowlany)</a:t>
            </a:r>
            <a:r>
              <a:rPr lang="pl-PL" dirty="0">
                <a:latin typeface="Times New Roman" panose="02020603050405020304" pitchFamily="18" charset="0"/>
                <a:ea typeface="Arial Unicode MS" panose="020B0604020202020204" pitchFamily="34" charset="-128"/>
              </a:rPr>
              <a:t>. </a:t>
            </a:r>
            <a:endParaRPr lang="pl-PL" dirty="0"/>
          </a:p>
        </p:txBody>
      </p:sp>
    </p:spTree>
    <p:extLst>
      <p:ext uri="{BB962C8B-B14F-4D97-AF65-F5344CB8AC3E}">
        <p14:creationId xmlns:p14="http://schemas.microsoft.com/office/powerpoint/2010/main" val="334967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51520" y="477295"/>
            <a:ext cx="8712968" cy="4413901"/>
          </a:xfrm>
          <a:prstGeom prst="rect">
            <a:avLst/>
          </a:prstGeom>
        </p:spPr>
        <p:txBody>
          <a:bodyPr wrap="square">
            <a:spAutoFit/>
          </a:bodyPr>
          <a:lstStyle/>
          <a:p>
            <a:pPr algn="just">
              <a:lnSpc>
                <a:spcPct val="107000"/>
              </a:lnSpc>
              <a:spcAft>
                <a:spcPts val="0"/>
              </a:spcAft>
            </a:pPr>
            <a:r>
              <a:rPr lang="pl-PL" dirty="0">
                <a:solidFill>
                  <a:srgbClr val="00000A"/>
                </a:solidFill>
                <a:latin typeface="Times New Roman" panose="02020603050405020304" pitchFamily="18" charset="0"/>
                <a:ea typeface="Arial Unicode MS" panose="020B0604020202020204" pitchFamily="34" charset="-128"/>
                <a:cs typeface="Calibri" panose="020F0502020204030204" pitchFamily="34" charset="0"/>
              </a:rPr>
              <a:t>Ponadto w ust.1 art. 5 </a:t>
            </a:r>
            <a:r>
              <a:rPr lang="pl-PL" b="1" u="sng" dirty="0">
                <a:solidFill>
                  <a:srgbClr val="00000A"/>
                </a:solidFill>
                <a:latin typeface="Times New Roman" panose="02020603050405020304" pitchFamily="18" charset="0"/>
                <a:ea typeface="Arial Unicode MS" panose="020B0604020202020204" pitchFamily="34" charset="-128"/>
                <a:cs typeface="Calibri" panose="020F0502020204030204" pitchFamily="34" charset="0"/>
              </a:rPr>
              <a:t>ustawy o wyrobach budowlanych </a:t>
            </a:r>
            <a:r>
              <a:rPr lang="pl-PL" dirty="0">
                <a:solidFill>
                  <a:srgbClr val="00000A"/>
                </a:solidFill>
                <a:latin typeface="Times New Roman" panose="02020603050405020304" pitchFamily="18" charset="0"/>
                <a:ea typeface="Arial Unicode MS" panose="020B0604020202020204" pitchFamily="34" charset="-128"/>
                <a:cs typeface="Calibri" panose="020F0502020204030204" pitchFamily="34" charset="0"/>
              </a:rPr>
              <a:t>wyrób budowlany nadaje się do stosowania przy wykonywaniu robót budowlanych, jeżeli jest między innymi oznakowany CE, co oznacza, że dokonano oceny jego zgodności z normą zharmonizowaną (w przypadku małych systemów oczyszczania ścieków dotyczy to normy PN-EN 12566). </a:t>
            </a:r>
            <a:endParaRPr lang="pl-PL" dirty="0" smtClean="0">
              <a:solidFill>
                <a:srgbClr val="00000A"/>
              </a:solidFill>
              <a:latin typeface="Times New Roman" panose="02020603050405020304" pitchFamily="18" charset="0"/>
              <a:ea typeface="Arial Unicode MS" panose="020B0604020202020204" pitchFamily="34" charset="-128"/>
              <a:cs typeface="Calibri" panose="020F0502020204030204" pitchFamily="34" charset="0"/>
            </a:endParaRPr>
          </a:p>
          <a:p>
            <a:pPr algn="just">
              <a:lnSpc>
                <a:spcPct val="107000"/>
              </a:lnSpc>
              <a:spcAft>
                <a:spcPts val="0"/>
              </a:spcAft>
            </a:pPr>
            <a:endParaRPr lang="pl-PL" dirty="0" smtClean="0">
              <a:solidFill>
                <a:srgbClr val="00000A"/>
              </a:solidFill>
              <a:latin typeface="Times New Roman" panose="02020603050405020304" pitchFamily="18" charset="0"/>
              <a:ea typeface="Arial Unicode MS" panose="020B0604020202020204" pitchFamily="34" charset="-128"/>
              <a:cs typeface="Calibri" panose="020F0502020204030204" pitchFamily="34" charset="0"/>
            </a:endParaRPr>
          </a:p>
          <a:p>
            <a:pPr algn="just">
              <a:lnSpc>
                <a:spcPct val="107000"/>
              </a:lnSpc>
              <a:spcAft>
                <a:spcPts val="0"/>
              </a:spcAft>
            </a:pPr>
            <a:endParaRPr lang="pl-PL" dirty="0" smtClean="0">
              <a:solidFill>
                <a:srgbClr val="00000A"/>
              </a:solidFill>
              <a:latin typeface="Times New Roman" panose="02020603050405020304" pitchFamily="18" charset="0"/>
              <a:ea typeface="Arial Unicode MS" panose="020B0604020202020204" pitchFamily="34" charset="-128"/>
              <a:cs typeface="Calibri" panose="020F0502020204030204" pitchFamily="34" charset="0"/>
            </a:endParaRPr>
          </a:p>
          <a:p>
            <a:pPr algn="just">
              <a:lnSpc>
                <a:spcPct val="107000"/>
              </a:lnSpc>
              <a:spcAft>
                <a:spcPts val="0"/>
              </a:spcAft>
            </a:pPr>
            <a:endParaRPr lang="pl-PL" dirty="0" smtClean="0">
              <a:solidFill>
                <a:srgbClr val="00000A"/>
              </a:solidFill>
              <a:latin typeface="Times New Roman" panose="02020603050405020304" pitchFamily="18" charset="0"/>
              <a:ea typeface="Arial Unicode MS" panose="020B0604020202020204" pitchFamily="34" charset="-128"/>
              <a:cs typeface="Calibri" panose="020F0502020204030204" pitchFamily="34" charset="0"/>
            </a:endParaRPr>
          </a:p>
          <a:p>
            <a:pPr algn="just">
              <a:lnSpc>
                <a:spcPct val="107000"/>
              </a:lnSpc>
              <a:spcAft>
                <a:spcPts val="0"/>
              </a:spcAft>
            </a:pPr>
            <a:r>
              <a:rPr lang="pl-PL" dirty="0" smtClean="0">
                <a:solidFill>
                  <a:srgbClr val="00000A"/>
                </a:solidFill>
                <a:latin typeface="Times New Roman" panose="02020603050405020304" pitchFamily="18" charset="0"/>
                <a:ea typeface="Arial Unicode MS" panose="020B0604020202020204" pitchFamily="34" charset="-128"/>
                <a:cs typeface="Calibri" panose="020F0502020204030204" pitchFamily="34" charset="0"/>
              </a:rPr>
              <a:t>Należy </a:t>
            </a:r>
            <a:r>
              <a:rPr lang="pl-PL" dirty="0">
                <a:solidFill>
                  <a:srgbClr val="00000A"/>
                </a:solidFill>
                <a:latin typeface="Times New Roman" panose="02020603050405020304" pitchFamily="18" charset="0"/>
                <a:ea typeface="Arial Unicode MS" panose="020B0604020202020204" pitchFamily="34" charset="-128"/>
                <a:cs typeface="Calibri" panose="020F0502020204030204" pitchFamily="34" charset="0"/>
              </a:rPr>
              <a:t>podkreślić, że norma PN-EN 12566 powinna być uwzględniana w wymogach przetargów gminnych. Jest to jedyna norma, która jest dowodem na wykonanie testów oczyszczania ścieków. </a:t>
            </a:r>
            <a:endParaRPr lang="pl-PL" dirty="0" smtClean="0">
              <a:solidFill>
                <a:srgbClr val="00000A"/>
              </a:solidFill>
              <a:latin typeface="Times New Roman" panose="02020603050405020304" pitchFamily="18" charset="0"/>
              <a:ea typeface="Arial Unicode MS" panose="020B0604020202020204" pitchFamily="34" charset="-128"/>
              <a:cs typeface="Calibri" panose="020F0502020204030204" pitchFamily="34" charset="0"/>
            </a:endParaRPr>
          </a:p>
          <a:p>
            <a:pPr algn="just">
              <a:lnSpc>
                <a:spcPct val="107000"/>
              </a:lnSpc>
              <a:spcAft>
                <a:spcPts val="0"/>
              </a:spcAft>
            </a:pPr>
            <a:endParaRPr lang="pl-PL" sz="1600" dirty="0" smtClean="0">
              <a:solidFill>
                <a:srgbClr val="00000A"/>
              </a:solidFill>
              <a:latin typeface="Times New Roman" panose="02020603050405020304" pitchFamily="18" charset="0"/>
              <a:ea typeface="Arial Unicode MS" panose="020B0604020202020204" pitchFamily="34" charset="-128"/>
              <a:cs typeface="Calibri" panose="020F0502020204030204" pitchFamily="34" charset="0"/>
            </a:endParaRPr>
          </a:p>
          <a:p>
            <a:pPr algn="just">
              <a:lnSpc>
                <a:spcPct val="107000"/>
              </a:lnSpc>
              <a:spcAft>
                <a:spcPts val="0"/>
              </a:spcAft>
            </a:pPr>
            <a:endParaRPr lang="pl-PL" sz="1600" dirty="0">
              <a:solidFill>
                <a:srgbClr val="00000A"/>
              </a:solidFill>
              <a:latin typeface="Calibri" panose="020F0502020204030204" pitchFamily="34" charset="0"/>
              <a:ea typeface="Arial Unicode MS" panose="020B0604020202020204" pitchFamily="34" charset="-128"/>
              <a:cs typeface="Calibri" panose="020F0502020204030204" pitchFamily="34" charset="0"/>
            </a:endParaRPr>
          </a:p>
          <a:p>
            <a:r>
              <a:rPr lang="pl-PL" dirty="0">
                <a:latin typeface="Times New Roman" panose="02020603050405020304" pitchFamily="18" charset="0"/>
                <a:ea typeface="Arial Unicode MS" panose="020B0604020202020204" pitchFamily="34" charset="-128"/>
              </a:rPr>
              <a:t>Podsumowując stosowanie przepisów prawa to ważna kwestia, ale jak długo społeczeństwo nie będzie miało odpowiedniej świadomości ekologicznej tak długo będą istniały sytuacje nieprawidłowe zagrażające środowisku naturalnemu. </a:t>
            </a:r>
            <a:endParaRPr lang="pl-PL" dirty="0"/>
          </a:p>
        </p:txBody>
      </p:sp>
    </p:spTree>
    <p:extLst>
      <p:ext uri="{BB962C8B-B14F-4D97-AF65-F5344CB8AC3E}">
        <p14:creationId xmlns:p14="http://schemas.microsoft.com/office/powerpoint/2010/main" val="5486343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ytuł 1"/>
          <p:cNvSpPr txBox="1">
            <a:spLocks/>
          </p:cNvSpPr>
          <p:nvPr/>
        </p:nvSpPr>
        <p:spPr>
          <a:xfrm>
            <a:off x="215898" y="5949280"/>
            <a:ext cx="8784976"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pl-PL" sz="2000" b="1" i="1" dirty="0"/>
          </a:p>
        </p:txBody>
      </p:sp>
      <p:sp>
        <p:nvSpPr>
          <p:cNvPr id="8" name="Tytuł 1"/>
          <p:cNvSpPr txBox="1">
            <a:spLocks/>
          </p:cNvSpPr>
          <p:nvPr/>
        </p:nvSpPr>
        <p:spPr>
          <a:xfrm>
            <a:off x="207886" y="1700808"/>
            <a:ext cx="8784976" cy="15841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4000" b="1" dirty="0" smtClean="0">
                <a:latin typeface="Arial" panose="020B0604020202020204" pitchFamily="34" charset="0"/>
                <a:cs typeface="Arial" panose="020B0604020202020204" pitchFamily="34" charset="0"/>
              </a:rPr>
              <a:t>Stan </a:t>
            </a:r>
            <a:r>
              <a:rPr lang="pl-PL" sz="4000" b="1" dirty="0" smtClean="0">
                <a:latin typeface="Arial" panose="020B0604020202020204" pitchFamily="34" charset="0"/>
                <a:cs typeface="Arial" panose="020B0604020202020204" pitchFamily="34" charset="0"/>
              </a:rPr>
              <a:t>i rozwój POŚ w Polsce</a:t>
            </a:r>
            <a:endParaRPr lang="pl-PL"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901789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Wykres 3"/>
          <p:cNvGraphicFramePr>
            <a:graphicFrameLocks/>
          </p:cNvGraphicFramePr>
          <p:nvPr>
            <p:extLst/>
          </p:nvPr>
        </p:nvGraphicFramePr>
        <p:xfrm>
          <a:off x="35496" y="116632"/>
          <a:ext cx="9001000" cy="5976664"/>
        </p:xfrm>
        <a:graphic>
          <a:graphicData uri="http://schemas.openxmlformats.org/drawingml/2006/chart">
            <c:chart xmlns:c="http://schemas.openxmlformats.org/drawingml/2006/chart" xmlns:r="http://schemas.openxmlformats.org/officeDocument/2006/relationships" r:id="rId2"/>
          </a:graphicData>
        </a:graphic>
      </p:graphicFrame>
      <p:sp>
        <p:nvSpPr>
          <p:cNvPr id="5" name="Tytuł 1"/>
          <p:cNvSpPr txBox="1">
            <a:spLocks/>
          </p:cNvSpPr>
          <p:nvPr/>
        </p:nvSpPr>
        <p:spPr>
          <a:xfrm>
            <a:off x="368298" y="6101680"/>
            <a:ext cx="8784976"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000" b="1" i="1" dirty="0" smtClean="0">
                <a:latin typeface="Arial" panose="020B0604020202020204" pitchFamily="34" charset="0"/>
                <a:cs typeface="Arial" panose="020B0604020202020204" pitchFamily="34" charset="0"/>
              </a:rPr>
              <a:t>Liczba POŚ w Polsce w latach 2007 - 2013 [GUS 2014]</a:t>
            </a:r>
            <a:endParaRPr lang="pl-PL" sz="20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56084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7783" y="44624"/>
            <a:ext cx="6048673" cy="5544616"/>
          </a:xfrm>
          <a:prstGeom prst="rect">
            <a:avLst/>
          </a:prstGeom>
        </p:spPr>
      </p:pic>
      <p:pic>
        <p:nvPicPr>
          <p:cNvPr id="5" name="Obraz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228184" y="57831"/>
            <a:ext cx="2543426" cy="3052111"/>
          </a:xfrm>
          <a:prstGeom prst="rect">
            <a:avLst/>
          </a:prstGeom>
        </p:spPr>
      </p:pic>
      <p:pic>
        <p:nvPicPr>
          <p:cNvPr id="6" name="Obraz 5"/>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377341" y="3023465"/>
            <a:ext cx="2545997" cy="2772308"/>
          </a:xfrm>
          <a:prstGeom prst="rect">
            <a:avLst/>
          </a:prstGeom>
        </p:spPr>
      </p:pic>
      <p:sp>
        <p:nvSpPr>
          <p:cNvPr id="7" name="Tytuł 1"/>
          <p:cNvSpPr txBox="1">
            <a:spLocks/>
          </p:cNvSpPr>
          <p:nvPr/>
        </p:nvSpPr>
        <p:spPr>
          <a:xfrm>
            <a:off x="368298" y="6101680"/>
            <a:ext cx="8784976"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000" b="1" i="1" dirty="0" smtClean="0">
                <a:latin typeface="Arial" panose="020B0604020202020204" pitchFamily="34" charset="0"/>
                <a:cs typeface="Arial" panose="020B0604020202020204" pitchFamily="34" charset="0"/>
              </a:rPr>
              <a:t>Przydomowe urządzenia do gromadzenia i oczyszczania ścieków </a:t>
            </a:r>
            <a:br>
              <a:rPr lang="pl-PL" sz="2000" b="1" i="1" dirty="0" smtClean="0">
                <a:latin typeface="Arial" panose="020B0604020202020204" pitchFamily="34" charset="0"/>
                <a:cs typeface="Arial" panose="020B0604020202020204" pitchFamily="34" charset="0"/>
              </a:rPr>
            </a:br>
            <a:r>
              <a:rPr lang="pl-PL" sz="2000" b="1" i="1" dirty="0" smtClean="0">
                <a:latin typeface="Arial" panose="020B0604020202020204" pitchFamily="34" charset="0"/>
                <a:cs typeface="Arial" panose="020B0604020202020204" pitchFamily="34" charset="0"/>
              </a:rPr>
              <a:t>w 2013 r. [GUS 2014]</a:t>
            </a:r>
            <a:endParaRPr lang="pl-PL" sz="2000" b="1" i="1" dirty="0">
              <a:latin typeface="Arial" panose="020B0604020202020204" pitchFamily="34" charset="0"/>
              <a:cs typeface="Arial" panose="020B0604020202020204" pitchFamily="34" charset="0"/>
            </a:endParaRPr>
          </a:p>
        </p:txBody>
      </p:sp>
      <p:sp>
        <p:nvSpPr>
          <p:cNvPr id="2" name="pole tekstowe 1"/>
          <p:cNvSpPr txBox="1"/>
          <p:nvPr/>
        </p:nvSpPr>
        <p:spPr>
          <a:xfrm>
            <a:off x="3851920" y="5445224"/>
            <a:ext cx="1665181" cy="369332"/>
          </a:xfrm>
          <a:prstGeom prst="rect">
            <a:avLst/>
          </a:prstGeom>
          <a:noFill/>
        </p:spPr>
        <p:txBody>
          <a:bodyPr wrap="square" rtlCol="0">
            <a:spAutoFit/>
          </a:bodyPr>
          <a:lstStyle/>
          <a:p>
            <a:r>
              <a:rPr lang="pl-PL" b="1" dirty="0" smtClean="0">
                <a:solidFill>
                  <a:srgbClr val="FF0000"/>
                </a:solidFill>
              </a:rPr>
              <a:t>POŚ 11 184 szt.</a:t>
            </a:r>
            <a:endParaRPr lang="pl-PL" b="1" dirty="0">
              <a:solidFill>
                <a:srgbClr val="FF0000"/>
              </a:solidFill>
            </a:endParaRPr>
          </a:p>
        </p:txBody>
      </p:sp>
      <p:sp>
        <p:nvSpPr>
          <p:cNvPr id="8" name="pole tekstowe 7"/>
          <p:cNvSpPr txBox="1"/>
          <p:nvPr/>
        </p:nvSpPr>
        <p:spPr>
          <a:xfrm>
            <a:off x="5076056" y="4725144"/>
            <a:ext cx="3672408" cy="369332"/>
          </a:xfrm>
          <a:prstGeom prst="rect">
            <a:avLst/>
          </a:prstGeom>
          <a:noFill/>
        </p:spPr>
        <p:txBody>
          <a:bodyPr wrap="square" rtlCol="0">
            <a:spAutoFit/>
          </a:bodyPr>
          <a:lstStyle/>
          <a:p>
            <a:r>
              <a:rPr lang="pl-PL" b="1" dirty="0" smtClean="0"/>
              <a:t>Zbiorniki bezodpływowe 123 tyś. szt.</a:t>
            </a:r>
            <a:endParaRPr lang="pl-PL" b="1" dirty="0"/>
          </a:p>
        </p:txBody>
      </p:sp>
      <p:sp>
        <p:nvSpPr>
          <p:cNvPr id="9" name="pole tekstowe 8"/>
          <p:cNvSpPr txBox="1"/>
          <p:nvPr/>
        </p:nvSpPr>
        <p:spPr>
          <a:xfrm>
            <a:off x="5292080" y="4437112"/>
            <a:ext cx="1665181" cy="369332"/>
          </a:xfrm>
          <a:prstGeom prst="rect">
            <a:avLst/>
          </a:prstGeom>
          <a:noFill/>
        </p:spPr>
        <p:txBody>
          <a:bodyPr wrap="square" rtlCol="0">
            <a:spAutoFit/>
          </a:bodyPr>
          <a:lstStyle/>
          <a:p>
            <a:r>
              <a:rPr lang="pl-PL" b="1" dirty="0" smtClean="0"/>
              <a:t>POŚ 1562 szt.</a:t>
            </a:r>
            <a:endParaRPr lang="pl-PL" b="1" dirty="0"/>
          </a:p>
        </p:txBody>
      </p:sp>
      <p:sp>
        <p:nvSpPr>
          <p:cNvPr id="10" name="pole tekstowe 9"/>
          <p:cNvSpPr txBox="1"/>
          <p:nvPr/>
        </p:nvSpPr>
        <p:spPr>
          <a:xfrm>
            <a:off x="3923928" y="5805264"/>
            <a:ext cx="4536504" cy="369332"/>
          </a:xfrm>
          <a:prstGeom prst="rect">
            <a:avLst/>
          </a:prstGeom>
          <a:noFill/>
        </p:spPr>
        <p:txBody>
          <a:bodyPr wrap="square" rtlCol="0">
            <a:spAutoFit/>
          </a:bodyPr>
          <a:lstStyle/>
          <a:p>
            <a:r>
              <a:rPr lang="pl-PL" b="1" dirty="0" smtClean="0">
                <a:solidFill>
                  <a:srgbClr val="FF0000"/>
                </a:solidFill>
              </a:rPr>
              <a:t>Zbiorniki bezodpływowe 301 tyś. szt.</a:t>
            </a:r>
            <a:endParaRPr lang="pl-PL" b="1" dirty="0">
              <a:solidFill>
                <a:srgbClr val="FF0000"/>
              </a:solidFill>
            </a:endParaRPr>
          </a:p>
        </p:txBody>
      </p:sp>
    </p:spTree>
    <p:extLst>
      <p:ext uri="{BB962C8B-B14F-4D97-AF65-F5344CB8AC3E}">
        <p14:creationId xmlns:p14="http://schemas.microsoft.com/office/powerpoint/2010/main" val="19463271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a:xfrm>
            <a:off x="368298" y="6101680"/>
            <a:ext cx="8784976"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000" b="1" i="1" dirty="0" smtClean="0">
                <a:latin typeface="Arial" panose="020B0604020202020204" pitchFamily="34" charset="0"/>
                <a:cs typeface="Arial" panose="020B0604020202020204" pitchFamily="34" charset="0"/>
              </a:rPr>
              <a:t>Struktura wiekowa POŚ w Polsce</a:t>
            </a:r>
            <a:endParaRPr lang="pl-PL" sz="2000" b="1" i="1" dirty="0">
              <a:latin typeface="Arial" panose="020B0604020202020204" pitchFamily="34" charset="0"/>
              <a:cs typeface="Arial" panose="020B0604020202020204" pitchFamily="34" charset="0"/>
            </a:endParaRPr>
          </a:p>
        </p:txBody>
      </p:sp>
      <p:graphicFrame>
        <p:nvGraphicFramePr>
          <p:cNvPr id="6" name="Wykres 5"/>
          <p:cNvGraphicFramePr>
            <a:graphicFrameLocks/>
          </p:cNvGraphicFramePr>
          <p:nvPr>
            <p:extLst/>
          </p:nvPr>
        </p:nvGraphicFramePr>
        <p:xfrm>
          <a:off x="2312" y="116632"/>
          <a:ext cx="9106192" cy="61926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264338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Wykres 1"/>
          <p:cNvGraphicFramePr>
            <a:graphicFrameLocks/>
          </p:cNvGraphicFramePr>
          <p:nvPr>
            <p:extLst/>
          </p:nvPr>
        </p:nvGraphicFramePr>
        <p:xfrm>
          <a:off x="-992" y="116632"/>
          <a:ext cx="9037488" cy="6264696"/>
        </p:xfrm>
        <a:graphic>
          <a:graphicData uri="http://schemas.openxmlformats.org/drawingml/2006/chart">
            <c:chart xmlns:c="http://schemas.openxmlformats.org/drawingml/2006/chart" xmlns:r="http://schemas.openxmlformats.org/officeDocument/2006/relationships" r:id="rId2"/>
          </a:graphicData>
        </a:graphic>
      </p:graphicFrame>
      <p:sp>
        <p:nvSpPr>
          <p:cNvPr id="3" name="Tytuł 1"/>
          <p:cNvSpPr txBox="1">
            <a:spLocks/>
          </p:cNvSpPr>
          <p:nvPr/>
        </p:nvSpPr>
        <p:spPr>
          <a:xfrm>
            <a:off x="-32916" y="6165180"/>
            <a:ext cx="8784976"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000" b="1" i="1" dirty="0" smtClean="0">
                <a:latin typeface="Arial" panose="020B0604020202020204" pitchFamily="34" charset="0"/>
                <a:cs typeface="Arial" panose="020B0604020202020204" pitchFamily="34" charset="0"/>
              </a:rPr>
              <a:t>Liczba POŚ w województwach w 2013 r. [GUS 2014]</a:t>
            </a:r>
            <a:endParaRPr lang="pl-PL" sz="20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72376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Wykres 1"/>
          <p:cNvGraphicFramePr>
            <a:graphicFrameLocks/>
          </p:cNvGraphicFramePr>
          <p:nvPr>
            <p:extLst/>
          </p:nvPr>
        </p:nvGraphicFramePr>
        <p:xfrm>
          <a:off x="0" y="188640"/>
          <a:ext cx="9036496" cy="5904656"/>
        </p:xfrm>
        <a:graphic>
          <a:graphicData uri="http://schemas.openxmlformats.org/drawingml/2006/chart">
            <c:chart xmlns:c="http://schemas.openxmlformats.org/drawingml/2006/chart" xmlns:r="http://schemas.openxmlformats.org/officeDocument/2006/relationships" r:id="rId2"/>
          </a:graphicData>
        </a:graphic>
      </p:graphicFrame>
      <p:sp>
        <p:nvSpPr>
          <p:cNvPr id="4" name="Tytuł 1"/>
          <p:cNvSpPr txBox="1">
            <a:spLocks/>
          </p:cNvSpPr>
          <p:nvPr/>
        </p:nvSpPr>
        <p:spPr>
          <a:xfrm>
            <a:off x="-32916" y="6165180"/>
            <a:ext cx="8784976"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000" b="1" i="1" dirty="0" smtClean="0">
                <a:latin typeface="Arial" panose="020B0604020202020204" pitchFamily="34" charset="0"/>
                <a:cs typeface="Arial" panose="020B0604020202020204" pitchFamily="34" charset="0"/>
              </a:rPr>
              <a:t>Liczba POŚ w województwach w 2013 r. [GUS 2014]</a:t>
            </a:r>
            <a:endParaRPr lang="pl-PL" sz="20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17738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Wykres 3"/>
          <p:cNvGraphicFramePr>
            <a:graphicFrameLocks/>
          </p:cNvGraphicFramePr>
          <p:nvPr>
            <p:extLst/>
          </p:nvPr>
        </p:nvGraphicFramePr>
        <p:xfrm>
          <a:off x="412" y="28972"/>
          <a:ext cx="9108092" cy="6208340"/>
        </p:xfrm>
        <a:graphic>
          <a:graphicData uri="http://schemas.openxmlformats.org/drawingml/2006/chart">
            <c:chart xmlns:c="http://schemas.openxmlformats.org/drawingml/2006/chart" xmlns:r="http://schemas.openxmlformats.org/officeDocument/2006/relationships" r:id="rId2"/>
          </a:graphicData>
        </a:graphic>
      </p:graphicFrame>
      <p:sp>
        <p:nvSpPr>
          <p:cNvPr id="5" name="Tytuł 1"/>
          <p:cNvSpPr txBox="1">
            <a:spLocks/>
          </p:cNvSpPr>
          <p:nvPr/>
        </p:nvSpPr>
        <p:spPr>
          <a:xfrm>
            <a:off x="179512" y="6169124"/>
            <a:ext cx="8784976"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000" b="1" i="1" dirty="0" smtClean="0">
                <a:latin typeface="Arial" panose="020B0604020202020204" pitchFamily="34" charset="0"/>
                <a:cs typeface="Arial" panose="020B0604020202020204" pitchFamily="34" charset="0"/>
              </a:rPr>
              <a:t>Liczba POŚ w powiatach województwa małopolskiego w 2013 r. </a:t>
            </a:r>
            <a:br>
              <a:rPr lang="pl-PL" sz="2000" b="1" i="1" dirty="0" smtClean="0">
                <a:latin typeface="Arial" panose="020B0604020202020204" pitchFamily="34" charset="0"/>
                <a:cs typeface="Arial" panose="020B0604020202020204" pitchFamily="34" charset="0"/>
              </a:rPr>
            </a:br>
            <a:r>
              <a:rPr lang="pl-PL" sz="2000" b="1" i="1" dirty="0" smtClean="0">
                <a:latin typeface="Arial" panose="020B0604020202020204" pitchFamily="34" charset="0"/>
                <a:cs typeface="Arial" panose="020B0604020202020204" pitchFamily="34" charset="0"/>
              </a:rPr>
              <a:t>[GUS 2014]</a:t>
            </a:r>
            <a:endParaRPr lang="pl-PL" sz="20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72818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Wykres 1"/>
          <p:cNvGraphicFramePr>
            <a:graphicFrameLocks/>
          </p:cNvGraphicFramePr>
          <p:nvPr>
            <p:extLst/>
          </p:nvPr>
        </p:nvGraphicFramePr>
        <p:xfrm>
          <a:off x="-1240" y="116632"/>
          <a:ext cx="9037736" cy="5904656"/>
        </p:xfrm>
        <a:graphic>
          <a:graphicData uri="http://schemas.openxmlformats.org/drawingml/2006/chart">
            <c:chart xmlns:c="http://schemas.openxmlformats.org/drawingml/2006/chart" xmlns:r="http://schemas.openxmlformats.org/officeDocument/2006/relationships" r:id="rId2"/>
          </a:graphicData>
        </a:graphic>
      </p:graphicFrame>
      <p:sp>
        <p:nvSpPr>
          <p:cNvPr id="3" name="Tytuł 1"/>
          <p:cNvSpPr txBox="1">
            <a:spLocks/>
          </p:cNvSpPr>
          <p:nvPr/>
        </p:nvSpPr>
        <p:spPr>
          <a:xfrm>
            <a:off x="179512" y="6169124"/>
            <a:ext cx="8784976"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000" b="1" i="1" dirty="0" smtClean="0">
                <a:latin typeface="Arial" panose="020B0604020202020204" pitchFamily="34" charset="0"/>
                <a:cs typeface="Arial" panose="020B0604020202020204" pitchFamily="34" charset="0"/>
              </a:rPr>
              <a:t>Liczba POŚ w powiatach województwa podkarpackiego w 2013 r. </a:t>
            </a:r>
            <a:br>
              <a:rPr lang="pl-PL" sz="2000" b="1" i="1" dirty="0" smtClean="0">
                <a:latin typeface="Arial" panose="020B0604020202020204" pitchFamily="34" charset="0"/>
                <a:cs typeface="Arial" panose="020B0604020202020204" pitchFamily="34" charset="0"/>
              </a:rPr>
            </a:br>
            <a:r>
              <a:rPr lang="pl-PL" sz="2000" b="1" i="1" dirty="0" smtClean="0">
                <a:latin typeface="Arial" panose="020B0604020202020204" pitchFamily="34" charset="0"/>
                <a:cs typeface="Arial" panose="020B0604020202020204" pitchFamily="34" charset="0"/>
              </a:rPr>
              <a:t>[GUS 2014]</a:t>
            </a:r>
            <a:endParaRPr lang="pl-PL" sz="20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24624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79512" y="0"/>
            <a:ext cx="8928992" cy="3308598"/>
          </a:xfrm>
          <a:prstGeom prst="rect">
            <a:avLst/>
          </a:prstGeom>
        </p:spPr>
        <p:txBody>
          <a:bodyPr wrap="square">
            <a:spAutoFit/>
          </a:bodyPr>
          <a:lstStyle/>
          <a:p>
            <a:endParaRPr lang="pl-PL" sz="2800" dirty="0">
              <a:solidFill>
                <a:srgbClr val="000000"/>
              </a:solidFill>
              <a:latin typeface="Times New Roman" panose="02020603050405020304" pitchFamily="18" charset="0"/>
            </a:endParaRPr>
          </a:p>
          <a:p>
            <a:pPr>
              <a:spcAft>
                <a:spcPts val="1800"/>
              </a:spcAft>
            </a:pPr>
            <a:r>
              <a:rPr lang="pl-PL" sz="2800" dirty="0">
                <a:solidFill>
                  <a:srgbClr val="000000"/>
                </a:solidFill>
                <a:latin typeface="Times New Roman" panose="02020603050405020304" pitchFamily="18" charset="0"/>
              </a:rPr>
              <a:t> </a:t>
            </a:r>
            <a:r>
              <a:rPr lang="pl-PL" sz="2400" b="1" dirty="0">
                <a:solidFill>
                  <a:srgbClr val="000000"/>
                </a:solidFill>
                <a:latin typeface="Times New Roman" panose="02020603050405020304" pitchFamily="18" charset="0"/>
              </a:rPr>
              <a:t>SUROWCE NATURALNE I GOSPODARKA </a:t>
            </a:r>
            <a:r>
              <a:rPr lang="pl-PL" sz="2400" b="1" dirty="0" smtClean="0">
                <a:solidFill>
                  <a:srgbClr val="000000"/>
                </a:solidFill>
                <a:latin typeface="Times New Roman" panose="02020603050405020304" pitchFamily="18" charset="0"/>
              </a:rPr>
              <a:t>ODPADAMI</a:t>
            </a:r>
            <a:endParaRPr lang="pl-PL" sz="2400" dirty="0">
              <a:solidFill>
                <a:srgbClr val="000000"/>
              </a:solidFill>
              <a:latin typeface="Times New Roman" panose="02020603050405020304" pitchFamily="18" charset="0"/>
            </a:endParaRPr>
          </a:p>
          <a:p>
            <a:pPr>
              <a:spcAft>
                <a:spcPts val="1800"/>
              </a:spcAft>
            </a:pPr>
            <a:r>
              <a:rPr lang="pl-PL" dirty="0">
                <a:solidFill>
                  <a:srgbClr val="000000"/>
                </a:solidFill>
                <a:latin typeface="Times New Roman" panose="02020603050405020304" pitchFamily="18" charset="0"/>
              </a:rPr>
              <a:t>KIS 10. </a:t>
            </a:r>
            <a:r>
              <a:rPr lang="pl-PL" dirty="0" smtClean="0">
                <a:solidFill>
                  <a:srgbClr val="000000"/>
                </a:solidFill>
                <a:latin typeface="Times New Roman" panose="02020603050405020304" pitchFamily="18" charset="0"/>
              </a:rPr>
              <a:t>Nowoczesne  technologie  pozyskiwania,  przetwórstwa  i wykorzystywania  surowców  naturalnych  oraz wytwarzanie ich substytutów </a:t>
            </a:r>
          </a:p>
          <a:p>
            <a:pPr>
              <a:spcAft>
                <a:spcPts val="1800"/>
              </a:spcAft>
            </a:pPr>
            <a:r>
              <a:rPr lang="pl-PL" dirty="0" smtClean="0">
                <a:solidFill>
                  <a:srgbClr val="000000"/>
                </a:solidFill>
                <a:latin typeface="Times New Roman" panose="02020603050405020304" pitchFamily="18" charset="0"/>
              </a:rPr>
              <a:t>KIS </a:t>
            </a:r>
            <a:r>
              <a:rPr lang="pl-PL" dirty="0">
                <a:solidFill>
                  <a:srgbClr val="000000"/>
                </a:solidFill>
                <a:latin typeface="Times New Roman" panose="02020603050405020304" pitchFamily="18" charset="0"/>
              </a:rPr>
              <a:t>11. </a:t>
            </a:r>
            <a:r>
              <a:rPr lang="pl-PL" dirty="0" smtClean="0">
                <a:solidFill>
                  <a:srgbClr val="000000"/>
                </a:solidFill>
                <a:latin typeface="Times New Roman" panose="02020603050405020304" pitchFamily="18" charset="0"/>
              </a:rPr>
              <a:t>Minimalizacja wytwarzania odpadów, w tym niezdatnych do przetworzenia oraz wykorzystanie materiałowe i energetyczne odpadów (recykling i inne metody odzysku)</a:t>
            </a:r>
            <a:endParaRPr lang="pl-PL" dirty="0">
              <a:solidFill>
                <a:srgbClr val="000000"/>
              </a:solidFill>
              <a:latin typeface="Times New Roman" panose="02020603050405020304" pitchFamily="18" charset="0"/>
            </a:endParaRPr>
          </a:p>
          <a:p>
            <a:pPr>
              <a:spcAft>
                <a:spcPts val="1800"/>
              </a:spcAft>
            </a:pPr>
            <a:r>
              <a:rPr lang="pl-PL" b="1" dirty="0">
                <a:latin typeface="Times New Roman" panose="02020603050405020304" pitchFamily="18" charset="0"/>
              </a:rPr>
              <a:t>KIS 12. INNOWACYJNE </a:t>
            </a:r>
            <a:r>
              <a:rPr lang="pl-PL" b="1" dirty="0" smtClean="0">
                <a:latin typeface="Times New Roman" panose="02020603050405020304" pitchFamily="18" charset="0"/>
              </a:rPr>
              <a:t> TECHNOLOGIE  PRZETWARZANIA  I  ODZYSKIWANIA </a:t>
            </a:r>
            <a:r>
              <a:rPr lang="pl-PL" b="1" dirty="0">
                <a:latin typeface="Times New Roman" panose="02020603050405020304" pitchFamily="18" charset="0"/>
              </a:rPr>
              <a:t>WODY </a:t>
            </a:r>
            <a:r>
              <a:rPr lang="pl-PL" b="1" dirty="0" smtClean="0">
                <a:latin typeface="Times New Roman" panose="02020603050405020304" pitchFamily="18" charset="0"/>
              </a:rPr>
              <a:t> ORAZ  ZMNIEJSZAJĄCE  JEJ  ZUŻYCIE</a:t>
            </a:r>
            <a:endParaRPr lang="pl-PL" b="1" dirty="0"/>
          </a:p>
        </p:txBody>
      </p:sp>
      <p:sp>
        <p:nvSpPr>
          <p:cNvPr id="5" name="Prostokąt zaokrąglony 4"/>
          <p:cNvSpPr/>
          <p:nvPr/>
        </p:nvSpPr>
        <p:spPr>
          <a:xfrm>
            <a:off x="179512" y="2564904"/>
            <a:ext cx="8856984" cy="79208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Tree>
    <p:extLst>
      <p:ext uri="{BB962C8B-B14F-4D97-AF65-F5344CB8AC3E}">
        <p14:creationId xmlns:p14="http://schemas.microsoft.com/office/powerpoint/2010/main" val="109413864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Wykres 1"/>
          <p:cNvGraphicFramePr>
            <a:graphicFrameLocks/>
          </p:cNvGraphicFramePr>
          <p:nvPr>
            <p:extLst/>
          </p:nvPr>
        </p:nvGraphicFramePr>
        <p:xfrm>
          <a:off x="0" y="34404"/>
          <a:ext cx="9036496" cy="6058892"/>
        </p:xfrm>
        <a:graphic>
          <a:graphicData uri="http://schemas.openxmlformats.org/drawingml/2006/chart">
            <c:chart xmlns:c="http://schemas.openxmlformats.org/drawingml/2006/chart" xmlns:r="http://schemas.openxmlformats.org/officeDocument/2006/relationships" r:id="rId2"/>
          </a:graphicData>
        </a:graphic>
      </p:graphicFrame>
      <p:sp>
        <p:nvSpPr>
          <p:cNvPr id="3" name="Tytuł 1"/>
          <p:cNvSpPr txBox="1">
            <a:spLocks/>
          </p:cNvSpPr>
          <p:nvPr/>
        </p:nvSpPr>
        <p:spPr>
          <a:xfrm>
            <a:off x="179512" y="6093296"/>
            <a:ext cx="8784976"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000" b="1" i="1" dirty="0" smtClean="0">
                <a:latin typeface="Arial" panose="020B0604020202020204" pitchFamily="34" charset="0"/>
                <a:cs typeface="Arial" panose="020B0604020202020204" pitchFamily="34" charset="0"/>
              </a:rPr>
              <a:t>Liczba zbiorników bezodpływowych w województwach w 2013 r. </a:t>
            </a:r>
            <a:br>
              <a:rPr lang="pl-PL" sz="2000" b="1" i="1" dirty="0" smtClean="0">
                <a:latin typeface="Arial" panose="020B0604020202020204" pitchFamily="34" charset="0"/>
                <a:cs typeface="Arial" panose="020B0604020202020204" pitchFamily="34" charset="0"/>
              </a:rPr>
            </a:br>
            <a:r>
              <a:rPr lang="pl-PL" sz="2000" b="1" i="1" dirty="0" smtClean="0">
                <a:latin typeface="Arial" panose="020B0604020202020204" pitchFamily="34" charset="0"/>
                <a:cs typeface="Arial" panose="020B0604020202020204" pitchFamily="34" charset="0"/>
              </a:rPr>
              <a:t>[GUS 2014]</a:t>
            </a:r>
            <a:endParaRPr lang="pl-PL" sz="20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26131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1"/>
          <p:cNvSpPr txBox="1">
            <a:spLocks/>
          </p:cNvSpPr>
          <p:nvPr/>
        </p:nvSpPr>
        <p:spPr>
          <a:xfrm>
            <a:off x="179512" y="6021288"/>
            <a:ext cx="8784976"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000" b="1" i="1" dirty="0" smtClean="0">
                <a:latin typeface="Arial" panose="020B0604020202020204" pitchFamily="34" charset="0"/>
                <a:cs typeface="Arial" panose="020B0604020202020204" pitchFamily="34" charset="0"/>
              </a:rPr>
              <a:t>Liczba zbiorników bezodpływowych w powiatach województwa małopolskiego w 2013 r.  [GUS 2014]</a:t>
            </a:r>
            <a:endParaRPr lang="pl-PL" sz="2000" b="1" i="1" dirty="0">
              <a:latin typeface="Arial" panose="020B0604020202020204" pitchFamily="34" charset="0"/>
              <a:cs typeface="Arial" panose="020B0604020202020204" pitchFamily="34" charset="0"/>
            </a:endParaRPr>
          </a:p>
        </p:txBody>
      </p:sp>
      <p:graphicFrame>
        <p:nvGraphicFramePr>
          <p:cNvPr id="4" name="Wykres 3"/>
          <p:cNvGraphicFramePr>
            <a:graphicFrameLocks/>
          </p:cNvGraphicFramePr>
          <p:nvPr>
            <p:extLst>
              <p:ext uri="{D42A27DB-BD31-4B8C-83A1-F6EECF244321}">
                <p14:modId xmlns:p14="http://schemas.microsoft.com/office/powerpoint/2010/main" val="2618796616"/>
              </p:ext>
            </p:extLst>
          </p:nvPr>
        </p:nvGraphicFramePr>
        <p:xfrm>
          <a:off x="5348" y="0"/>
          <a:ext cx="9036496" cy="59766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1542131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a:xfrm>
            <a:off x="179512" y="6169124"/>
            <a:ext cx="8784976"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000" b="1" i="1" dirty="0" smtClean="0">
                <a:latin typeface="Arial" panose="020B0604020202020204" pitchFamily="34" charset="0"/>
                <a:cs typeface="Arial" panose="020B0604020202020204" pitchFamily="34" charset="0"/>
              </a:rPr>
              <a:t>Kryteria wyboru przydomowych oczyszczalni ścieków z  zasadami zrównoważonego rozwoju</a:t>
            </a:r>
            <a:endParaRPr lang="pl-PL" sz="2000" b="1" i="1" dirty="0">
              <a:latin typeface="Arial" panose="020B0604020202020204" pitchFamily="34" charset="0"/>
              <a:cs typeface="Arial" panose="020B0604020202020204" pitchFamily="34" charset="0"/>
            </a:endParaRPr>
          </a:p>
        </p:txBody>
      </p:sp>
      <p:graphicFrame>
        <p:nvGraphicFramePr>
          <p:cNvPr id="3" name="Diagram 2"/>
          <p:cNvGraphicFramePr/>
          <p:nvPr>
            <p:extLst/>
          </p:nvPr>
        </p:nvGraphicFramePr>
        <p:xfrm>
          <a:off x="107504" y="188640"/>
          <a:ext cx="8856984" cy="5904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pole tekstowe 5"/>
          <p:cNvSpPr txBox="1"/>
          <p:nvPr/>
        </p:nvSpPr>
        <p:spPr>
          <a:xfrm>
            <a:off x="5796136" y="332656"/>
            <a:ext cx="3168352" cy="369332"/>
          </a:xfrm>
          <a:prstGeom prst="rect">
            <a:avLst/>
          </a:prstGeom>
          <a:noFill/>
        </p:spPr>
        <p:txBody>
          <a:bodyPr wrap="square" rtlCol="0">
            <a:spAutoFit/>
          </a:bodyPr>
          <a:lstStyle/>
          <a:p>
            <a:r>
              <a:rPr lang="pl-PL" dirty="0" smtClean="0"/>
              <a:t>- Efektywność oczyszczania</a:t>
            </a:r>
            <a:endParaRPr lang="pl-PL" dirty="0"/>
          </a:p>
        </p:txBody>
      </p:sp>
      <p:sp>
        <p:nvSpPr>
          <p:cNvPr id="7" name="pole tekstowe 6"/>
          <p:cNvSpPr txBox="1"/>
          <p:nvPr/>
        </p:nvSpPr>
        <p:spPr>
          <a:xfrm>
            <a:off x="5796136" y="677640"/>
            <a:ext cx="3168352" cy="307777"/>
          </a:xfrm>
          <a:prstGeom prst="rect">
            <a:avLst/>
          </a:prstGeom>
          <a:noFill/>
        </p:spPr>
        <p:txBody>
          <a:bodyPr wrap="square" rtlCol="0">
            <a:spAutoFit/>
          </a:bodyPr>
          <a:lstStyle/>
          <a:p>
            <a:r>
              <a:rPr lang="pl-PL" sz="1400" dirty="0" smtClean="0"/>
              <a:t>- wartości wskaźników fizykochemicznych</a:t>
            </a:r>
            <a:endParaRPr lang="pl-PL" sz="1400" dirty="0"/>
          </a:p>
        </p:txBody>
      </p:sp>
      <p:sp>
        <p:nvSpPr>
          <p:cNvPr id="8" name="pole tekstowe 7"/>
          <p:cNvSpPr txBox="1"/>
          <p:nvPr/>
        </p:nvSpPr>
        <p:spPr>
          <a:xfrm>
            <a:off x="5796136" y="974781"/>
            <a:ext cx="3211448" cy="307777"/>
          </a:xfrm>
          <a:prstGeom prst="rect">
            <a:avLst/>
          </a:prstGeom>
          <a:noFill/>
        </p:spPr>
        <p:txBody>
          <a:bodyPr wrap="square" rtlCol="0">
            <a:spAutoFit/>
          </a:bodyPr>
          <a:lstStyle/>
          <a:p>
            <a:r>
              <a:rPr lang="pl-PL" sz="1400" dirty="0" smtClean="0"/>
              <a:t>- wartości wskaźników bakteriologicznych</a:t>
            </a:r>
            <a:endParaRPr lang="pl-PL" sz="1400" dirty="0"/>
          </a:p>
        </p:txBody>
      </p:sp>
      <p:sp>
        <p:nvSpPr>
          <p:cNvPr id="9" name="pole tekstowe 8"/>
          <p:cNvSpPr txBox="1"/>
          <p:nvPr/>
        </p:nvSpPr>
        <p:spPr>
          <a:xfrm>
            <a:off x="5784596" y="1538623"/>
            <a:ext cx="3168352" cy="369332"/>
          </a:xfrm>
          <a:prstGeom prst="rect">
            <a:avLst/>
          </a:prstGeom>
          <a:noFill/>
        </p:spPr>
        <p:txBody>
          <a:bodyPr wrap="square" rtlCol="0">
            <a:spAutoFit/>
          </a:bodyPr>
          <a:lstStyle/>
          <a:p>
            <a:r>
              <a:rPr lang="pl-PL" dirty="0" smtClean="0"/>
              <a:t>- Niezawodność działania</a:t>
            </a:r>
            <a:endParaRPr lang="pl-PL" dirty="0"/>
          </a:p>
        </p:txBody>
      </p:sp>
      <p:sp>
        <p:nvSpPr>
          <p:cNvPr id="10" name="pole tekstowe 9"/>
          <p:cNvSpPr txBox="1"/>
          <p:nvPr/>
        </p:nvSpPr>
        <p:spPr>
          <a:xfrm>
            <a:off x="5784184" y="2651354"/>
            <a:ext cx="3168352" cy="369332"/>
          </a:xfrm>
          <a:prstGeom prst="rect">
            <a:avLst/>
          </a:prstGeom>
          <a:noFill/>
        </p:spPr>
        <p:txBody>
          <a:bodyPr wrap="square" rtlCol="0">
            <a:spAutoFit/>
          </a:bodyPr>
          <a:lstStyle/>
          <a:p>
            <a:r>
              <a:rPr lang="pl-PL" dirty="0" smtClean="0"/>
              <a:t>- Nowoczesność rozwiązania</a:t>
            </a:r>
            <a:endParaRPr lang="pl-PL" dirty="0"/>
          </a:p>
        </p:txBody>
      </p:sp>
      <p:sp>
        <p:nvSpPr>
          <p:cNvPr id="11" name="pole tekstowe 10"/>
          <p:cNvSpPr txBox="1"/>
          <p:nvPr/>
        </p:nvSpPr>
        <p:spPr>
          <a:xfrm>
            <a:off x="5796136" y="2902383"/>
            <a:ext cx="3168352" cy="369332"/>
          </a:xfrm>
          <a:prstGeom prst="rect">
            <a:avLst/>
          </a:prstGeom>
          <a:noFill/>
        </p:spPr>
        <p:txBody>
          <a:bodyPr wrap="square" rtlCol="0">
            <a:spAutoFit/>
          </a:bodyPr>
          <a:lstStyle/>
          <a:p>
            <a:r>
              <a:rPr lang="pl-PL" dirty="0" smtClean="0"/>
              <a:t>- Innowacyjność rozwiązania</a:t>
            </a:r>
            <a:endParaRPr lang="pl-PL" dirty="0"/>
          </a:p>
        </p:txBody>
      </p:sp>
      <p:sp>
        <p:nvSpPr>
          <p:cNvPr id="12" name="pole tekstowe 11"/>
          <p:cNvSpPr txBox="1"/>
          <p:nvPr/>
        </p:nvSpPr>
        <p:spPr>
          <a:xfrm>
            <a:off x="5808088" y="3168165"/>
            <a:ext cx="3168352" cy="369332"/>
          </a:xfrm>
          <a:prstGeom prst="rect">
            <a:avLst/>
          </a:prstGeom>
          <a:noFill/>
        </p:spPr>
        <p:txBody>
          <a:bodyPr wrap="square" rtlCol="0">
            <a:spAutoFit/>
          </a:bodyPr>
          <a:lstStyle/>
          <a:p>
            <a:r>
              <a:rPr lang="pl-PL" dirty="0" smtClean="0"/>
              <a:t>- Nieskomplikowana obsługa</a:t>
            </a:r>
            <a:endParaRPr lang="pl-PL" dirty="0"/>
          </a:p>
        </p:txBody>
      </p:sp>
      <p:sp>
        <p:nvSpPr>
          <p:cNvPr id="13" name="pole tekstowe 12"/>
          <p:cNvSpPr txBox="1"/>
          <p:nvPr/>
        </p:nvSpPr>
        <p:spPr>
          <a:xfrm>
            <a:off x="5771960" y="3813213"/>
            <a:ext cx="3336544" cy="369332"/>
          </a:xfrm>
          <a:prstGeom prst="rect">
            <a:avLst/>
          </a:prstGeom>
          <a:noFill/>
        </p:spPr>
        <p:txBody>
          <a:bodyPr wrap="square" rtlCol="0">
            <a:spAutoFit/>
          </a:bodyPr>
          <a:lstStyle/>
          <a:p>
            <a:r>
              <a:rPr lang="pl-PL" dirty="0" smtClean="0"/>
              <a:t>- Koszty koncepcyjne, projektowe</a:t>
            </a:r>
            <a:endParaRPr lang="pl-PL" dirty="0"/>
          </a:p>
        </p:txBody>
      </p:sp>
      <p:sp>
        <p:nvSpPr>
          <p:cNvPr id="14" name="pole tekstowe 13"/>
          <p:cNvSpPr txBox="1"/>
          <p:nvPr/>
        </p:nvSpPr>
        <p:spPr>
          <a:xfrm>
            <a:off x="5771960" y="4113601"/>
            <a:ext cx="3336544" cy="369332"/>
          </a:xfrm>
          <a:prstGeom prst="rect">
            <a:avLst/>
          </a:prstGeom>
          <a:noFill/>
        </p:spPr>
        <p:txBody>
          <a:bodyPr wrap="square" rtlCol="0">
            <a:spAutoFit/>
          </a:bodyPr>
          <a:lstStyle/>
          <a:p>
            <a:r>
              <a:rPr lang="pl-PL" dirty="0" smtClean="0"/>
              <a:t>- Koszty inwestycyjne</a:t>
            </a:r>
            <a:endParaRPr lang="pl-PL" dirty="0"/>
          </a:p>
        </p:txBody>
      </p:sp>
      <p:sp>
        <p:nvSpPr>
          <p:cNvPr id="15" name="pole tekstowe 14"/>
          <p:cNvSpPr txBox="1"/>
          <p:nvPr/>
        </p:nvSpPr>
        <p:spPr>
          <a:xfrm>
            <a:off x="5786344" y="4401823"/>
            <a:ext cx="3336544" cy="369332"/>
          </a:xfrm>
          <a:prstGeom prst="rect">
            <a:avLst/>
          </a:prstGeom>
          <a:noFill/>
        </p:spPr>
        <p:txBody>
          <a:bodyPr wrap="square" rtlCol="0">
            <a:spAutoFit/>
          </a:bodyPr>
          <a:lstStyle/>
          <a:p>
            <a:r>
              <a:rPr lang="pl-PL" dirty="0" smtClean="0"/>
              <a:t>- Koszty eksploatacyjne</a:t>
            </a:r>
            <a:endParaRPr lang="pl-PL" dirty="0"/>
          </a:p>
        </p:txBody>
      </p:sp>
      <p:sp>
        <p:nvSpPr>
          <p:cNvPr id="16" name="pole tekstowe 15"/>
          <p:cNvSpPr txBox="1"/>
          <p:nvPr/>
        </p:nvSpPr>
        <p:spPr>
          <a:xfrm>
            <a:off x="5784184" y="4667250"/>
            <a:ext cx="3336544" cy="369332"/>
          </a:xfrm>
          <a:prstGeom prst="rect">
            <a:avLst/>
          </a:prstGeom>
          <a:noFill/>
        </p:spPr>
        <p:txBody>
          <a:bodyPr wrap="square" rtlCol="0">
            <a:spAutoFit/>
          </a:bodyPr>
          <a:lstStyle/>
          <a:p>
            <a:r>
              <a:rPr lang="pl-PL" dirty="0" smtClean="0"/>
              <a:t>- Możliwość dofinasowania</a:t>
            </a:r>
            <a:endParaRPr lang="pl-PL" dirty="0"/>
          </a:p>
        </p:txBody>
      </p:sp>
      <p:sp>
        <p:nvSpPr>
          <p:cNvPr id="17" name="pole tekstowe 16"/>
          <p:cNvSpPr txBox="1"/>
          <p:nvPr/>
        </p:nvSpPr>
        <p:spPr>
          <a:xfrm>
            <a:off x="5796136" y="1829537"/>
            <a:ext cx="3168352" cy="369332"/>
          </a:xfrm>
          <a:prstGeom prst="rect">
            <a:avLst/>
          </a:prstGeom>
          <a:noFill/>
        </p:spPr>
        <p:txBody>
          <a:bodyPr wrap="square" rtlCol="0">
            <a:spAutoFit/>
          </a:bodyPr>
          <a:lstStyle/>
          <a:p>
            <a:r>
              <a:rPr lang="pl-PL" dirty="0" smtClean="0"/>
              <a:t>- Prostota działania</a:t>
            </a:r>
            <a:endParaRPr lang="pl-PL" dirty="0"/>
          </a:p>
        </p:txBody>
      </p:sp>
      <p:sp>
        <p:nvSpPr>
          <p:cNvPr id="18" name="pole tekstowe 17"/>
          <p:cNvSpPr txBox="1"/>
          <p:nvPr/>
        </p:nvSpPr>
        <p:spPr>
          <a:xfrm>
            <a:off x="5788728" y="2094988"/>
            <a:ext cx="3168352" cy="369332"/>
          </a:xfrm>
          <a:prstGeom prst="rect">
            <a:avLst/>
          </a:prstGeom>
          <a:noFill/>
        </p:spPr>
        <p:txBody>
          <a:bodyPr wrap="square" rtlCol="0">
            <a:spAutoFit/>
          </a:bodyPr>
          <a:lstStyle/>
          <a:p>
            <a:r>
              <a:rPr lang="pl-PL" dirty="0" smtClean="0"/>
              <a:t>- Sprawdzone podzespoły</a:t>
            </a:r>
            <a:endParaRPr lang="pl-PL" dirty="0"/>
          </a:p>
        </p:txBody>
      </p:sp>
      <p:sp>
        <p:nvSpPr>
          <p:cNvPr id="19" name="pole tekstowe 18"/>
          <p:cNvSpPr txBox="1"/>
          <p:nvPr/>
        </p:nvSpPr>
        <p:spPr>
          <a:xfrm>
            <a:off x="5794860" y="5045330"/>
            <a:ext cx="3336544" cy="338554"/>
          </a:xfrm>
          <a:prstGeom prst="rect">
            <a:avLst/>
          </a:prstGeom>
          <a:noFill/>
        </p:spPr>
        <p:txBody>
          <a:bodyPr wrap="square" rtlCol="0">
            <a:spAutoFit/>
          </a:bodyPr>
          <a:lstStyle/>
          <a:p>
            <a:r>
              <a:rPr lang="pl-PL" sz="1600" dirty="0" smtClean="0"/>
              <a:t>- Wpływ na bezpośrednie otoczenie</a:t>
            </a:r>
            <a:endParaRPr lang="pl-PL" sz="1600" dirty="0"/>
          </a:p>
        </p:txBody>
      </p:sp>
      <p:sp>
        <p:nvSpPr>
          <p:cNvPr id="20" name="pole tekstowe 19"/>
          <p:cNvSpPr txBox="1"/>
          <p:nvPr/>
        </p:nvSpPr>
        <p:spPr>
          <a:xfrm>
            <a:off x="5811960" y="5638270"/>
            <a:ext cx="3336544" cy="369332"/>
          </a:xfrm>
          <a:prstGeom prst="rect">
            <a:avLst/>
          </a:prstGeom>
          <a:noFill/>
        </p:spPr>
        <p:txBody>
          <a:bodyPr wrap="square" rtlCol="0">
            <a:spAutoFit/>
          </a:bodyPr>
          <a:lstStyle/>
          <a:p>
            <a:r>
              <a:rPr lang="pl-PL" dirty="0" smtClean="0"/>
              <a:t>- Estetyka</a:t>
            </a:r>
            <a:endParaRPr lang="pl-PL" dirty="0"/>
          </a:p>
        </p:txBody>
      </p:sp>
      <p:sp>
        <p:nvSpPr>
          <p:cNvPr id="21" name="pole tekstowe 20"/>
          <p:cNvSpPr txBox="1"/>
          <p:nvPr/>
        </p:nvSpPr>
        <p:spPr>
          <a:xfrm>
            <a:off x="5811960" y="5323713"/>
            <a:ext cx="3336544" cy="369332"/>
          </a:xfrm>
          <a:prstGeom prst="rect">
            <a:avLst/>
          </a:prstGeom>
          <a:noFill/>
        </p:spPr>
        <p:txBody>
          <a:bodyPr wrap="square" rtlCol="0">
            <a:spAutoFit/>
          </a:bodyPr>
          <a:lstStyle/>
          <a:p>
            <a:r>
              <a:rPr lang="pl-PL" dirty="0" smtClean="0"/>
              <a:t>- Uciążliwość zapachowa</a:t>
            </a:r>
            <a:endParaRPr lang="pl-PL" dirty="0"/>
          </a:p>
        </p:txBody>
      </p:sp>
    </p:spTree>
    <p:extLst>
      <p:ext uri="{BB962C8B-B14F-4D97-AF65-F5344CB8AC3E}">
        <p14:creationId xmlns:p14="http://schemas.microsoft.com/office/powerpoint/2010/main" val="79041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1"/>
          <p:cNvSpPr txBox="1">
            <a:spLocks/>
          </p:cNvSpPr>
          <p:nvPr/>
        </p:nvSpPr>
        <p:spPr>
          <a:xfrm>
            <a:off x="207886" y="1700808"/>
            <a:ext cx="8784976" cy="15841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5400" b="1" dirty="0" smtClean="0"/>
              <a:t>Problemy do rozwiązania</a:t>
            </a:r>
            <a:endParaRPr lang="pl-PL" sz="5400" b="1" dirty="0"/>
          </a:p>
        </p:txBody>
      </p:sp>
    </p:spTree>
    <p:extLst>
      <p:ext uri="{BB962C8B-B14F-4D97-AF65-F5344CB8AC3E}">
        <p14:creationId xmlns:p14="http://schemas.microsoft.com/office/powerpoint/2010/main" val="174562075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51520" y="188640"/>
            <a:ext cx="8640960" cy="6408712"/>
          </a:xfrm>
        </p:spPr>
        <p:txBody>
          <a:bodyPr>
            <a:normAutofit lnSpcReduction="10000"/>
          </a:bodyPr>
          <a:lstStyle/>
          <a:p>
            <a:pPr>
              <a:buNone/>
            </a:pPr>
            <a:r>
              <a:rPr lang="pl-PL" sz="4800" b="1" dirty="0" smtClean="0"/>
              <a:t>Problemy do rozwiązania</a:t>
            </a:r>
          </a:p>
          <a:p>
            <a:pPr marL="514350" indent="-514350">
              <a:spcBef>
                <a:spcPts val="1800"/>
              </a:spcBef>
              <a:spcAft>
                <a:spcPts val="600"/>
              </a:spcAft>
              <a:buFont typeface="+mj-lt"/>
              <a:buAutoNum type="arabicPeriod"/>
            </a:pPr>
            <a:r>
              <a:rPr lang="pl-PL" dirty="0" smtClean="0"/>
              <a:t>Określenie stopnia ewidencji POŚ i zbiorników bezodpływowych w gminach</a:t>
            </a:r>
          </a:p>
          <a:p>
            <a:pPr marL="514350" indent="-514350">
              <a:spcBef>
                <a:spcPts val="1800"/>
              </a:spcBef>
              <a:spcAft>
                <a:spcPts val="600"/>
              </a:spcAft>
              <a:buFont typeface="+mj-lt"/>
              <a:buAutoNum type="arabicPeriod"/>
            </a:pPr>
            <a:r>
              <a:rPr lang="pl-PL" dirty="0" smtClean="0"/>
              <a:t>Określenie rodzaju poszczególnych POŚ</a:t>
            </a:r>
          </a:p>
          <a:p>
            <a:pPr marL="514350" indent="-514350">
              <a:spcBef>
                <a:spcPts val="1800"/>
              </a:spcBef>
              <a:spcAft>
                <a:spcPts val="600"/>
              </a:spcAft>
              <a:buFont typeface="+mj-lt"/>
              <a:buAutoNum type="arabicPeriod"/>
            </a:pPr>
            <a:r>
              <a:rPr lang="pl-PL" dirty="0" smtClean="0"/>
              <a:t>Określenie stanu technicznego POŚ i zbiorników bezodpływowych</a:t>
            </a:r>
          </a:p>
          <a:p>
            <a:pPr marL="514350" indent="-514350">
              <a:spcBef>
                <a:spcPts val="1800"/>
              </a:spcBef>
              <a:spcAft>
                <a:spcPts val="600"/>
              </a:spcAft>
              <a:buFont typeface="+mj-lt"/>
              <a:buAutoNum type="arabicPeriod"/>
            </a:pPr>
            <a:r>
              <a:rPr lang="pl-PL" dirty="0" smtClean="0"/>
              <a:t>Określenie ryzyka związanego z eksploatacją POŚ </a:t>
            </a:r>
            <a:r>
              <a:rPr lang="pl-PL" dirty="0"/>
              <a:t>i zbiorników </a:t>
            </a:r>
            <a:r>
              <a:rPr lang="pl-PL" dirty="0" smtClean="0"/>
              <a:t>bezodpływowych</a:t>
            </a:r>
          </a:p>
          <a:p>
            <a:pPr marL="514350" indent="-514350">
              <a:spcBef>
                <a:spcPts val="1800"/>
              </a:spcBef>
              <a:spcAft>
                <a:spcPts val="600"/>
              </a:spcAft>
              <a:buFont typeface="+mj-lt"/>
              <a:buAutoNum type="arabicPeriod"/>
            </a:pPr>
            <a:r>
              <a:rPr lang="pl-PL" dirty="0" smtClean="0"/>
              <a:t>Określenie jakości ścieków odpływających </a:t>
            </a:r>
            <a:br>
              <a:rPr lang="pl-PL" dirty="0" smtClean="0"/>
            </a:br>
            <a:r>
              <a:rPr lang="pl-PL" dirty="0" smtClean="0"/>
              <a:t>z osadników gnilnych</a:t>
            </a:r>
            <a:endParaRPr lang="pl-PL" dirty="0"/>
          </a:p>
          <a:p>
            <a:pPr marL="514350" indent="-514350">
              <a:buFont typeface="+mj-lt"/>
              <a:buAutoNum type="arabicPeriod"/>
            </a:pPr>
            <a:endParaRPr lang="pl-PL" dirty="0" smtClean="0"/>
          </a:p>
          <a:p>
            <a:endParaRPr lang="pl-PL" dirty="0"/>
          </a:p>
        </p:txBody>
      </p:sp>
    </p:spTree>
    <p:extLst>
      <p:ext uri="{BB962C8B-B14F-4D97-AF65-F5344CB8AC3E}">
        <p14:creationId xmlns:p14="http://schemas.microsoft.com/office/powerpoint/2010/main" val="18499048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51520" y="476672"/>
            <a:ext cx="8568952" cy="5733256"/>
          </a:xfrm>
        </p:spPr>
        <p:txBody>
          <a:bodyPr>
            <a:normAutofit/>
          </a:bodyPr>
          <a:lstStyle/>
          <a:p>
            <a:pPr>
              <a:buNone/>
            </a:pPr>
            <a:r>
              <a:rPr lang="pl-PL" sz="4800" b="1" dirty="0" smtClean="0"/>
              <a:t>Problemy do rozwiązania c.d.</a:t>
            </a:r>
          </a:p>
          <a:p>
            <a:pPr marL="514350" indent="-514350">
              <a:spcAft>
                <a:spcPts val="600"/>
              </a:spcAft>
              <a:buFont typeface="+mj-lt"/>
              <a:buAutoNum type="arabicPeriod" startAt="6"/>
            </a:pPr>
            <a:r>
              <a:rPr lang="pl-PL" dirty="0" smtClean="0"/>
              <a:t>Analiza jakości ścieków oczyszczonych z różnych typów POŚ</a:t>
            </a:r>
          </a:p>
          <a:p>
            <a:pPr marL="514350" indent="-514350">
              <a:spcAft>
                <a:spcPts val="600"/>
              </a:spcAft>
              <a:buFont typeface="+mj-lt"/>
              <a:buAutoNum type="arabicPeriod" startAt="6"/>
            </a:pPr>
            <a:r>
              <a:rPr lang="pl-PL" dirty="0" smtClean="0"/>
              <a:t>Przypisanie danego typu POŚ do grupy ryzyka</a:t>
            </a:r>
          </a:p>
          <a:p>
            <a:pPr marL="514350" indent="-514350">
              <a:spcAft>
                <a:spcPts val="600"/>
              </a:spcAft>
              <a:buFont typeface="+mj-lt"/>
              <a:buAutoNum type="arabicPeriod" startAt="6"/>
            </a:pPr>
            <a:r>
              <a:rPr lang="pl-PL" dirty="0" smtClean="0"/>
              <a:t>Opracowanie systemu monitoringu i </a:t>
            </a:r>
            <a:r>
              <a:rPr lang="pl-PL" dirty="0" err="1" smtClean="0"/>
              <a:t>zarządznia</a:t>
            </a:r>
            <a:r>
              <a:rPr lang="pl-PL" dirty="0" smtClean="0"/>
              <a:t> POŚ</a:t>
            </a:r>
          </a:p>
          <a:p>
            <a:pPr marL="514350" indent="-514350">
              <a:spcAft>
                <a:spcPts val="600"/>
              </a:spcAft>
              <a:buFont typeface="+mj-lt"/>
              <a:buAutoNum type="arabicPeriod" startAt="6"/>
            </a:pPr>
            <a:r>
              <a:rPr lang="pl-PL" dirty="0" smtClean="0"/>
              <a:t>Interpretacja obrazu fotograficznego próbek ścieków oczyszczonych i ustalenie zagrożenia</a:t>
            </a:r>
          </a:p>
          <a:p>
            <a:pPr marL="514350" indent="-514350">
              <a:buFont typeface="+mj-lt"/>
              <a:buAutoNum type="arabicPeriod" startAt="6"/>
            </a:pPr>
            <a:endParaRPr lang="pl-PL" dirty="0" smtClean="0"/>
          </a:p>
          <a:p>
            <a:endParaRPr lang="pl-PL" dirty="0"/>
          </a:p>
        </p:txBody>
      </p:sp>
    </p:spTree>
    <p:extLst>
      <p:ext uri="{BB962C8B-B14F-4D97-AF65-F5344CB8AC3E}">
        <p14:creationId xmlns:p14="http://schemas.microsoft.com/office/powerpoint/2010/main" val="182029499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51520" y="188640"/>
            <a:ext cx="8640960" cy="2376264"/>
          </a:xfrm>
        </p:spPr>
        <p:txBody>
          <a:bodyPr>
            <a:normAutofit/>
          </a:bodyPr>
          <a:lstStyle/>
          <a:p>
            <a:pPr marL="514350" indent="-514350">
              <a:spcBef>
                <a:spcPts val="1800"/>
              </a:spcBef>
              <a:spcAft>
                <a:spcPts val="600"/>
              </a:spcAft>
              <a:buNone/>
            </a:pPr>
            <a:r>
              <a:rPr lang="pl-PL" dirty="0" smtClean="0"/>
              <a:t>Określenie stanu technicznego POŚ i zbiorników bezodpływowych</a:t>
            </a:r>
          </a:p>
          <a:p>
            <a:pPr marL="514350" indent="-514350">
              <a:spcBef>
                <a:spcPts val="1800"/>
              </a:spcBef>
              <a:spcAft>
                <a:spcPts val="600"/>
              </a:spcAft>
              <a:buNone/>
            </a:pPr>
            <a:r>
              <a:rPr lang="pl-PL" dirty="0" smtClean="0"/>
              <a:t>Określenie ryzyka związanego z eksploatacją POŚ </a:t>
            </a:r>
            <a:br>
              <a:rPr lang="pl-PL" dirty="0" smtClean="0"/>
            </a:br>
            <a:r>
              <a:rPr lang="pl-PL" dirty="0" smtClean="0"/>
              <a:t>i </a:t>
            </a:r>
            <a:r>
              <a:rPr lang="pl-PL" dirty="0"/>
              <a:t>zbiorników </a:t>
            </a:r>
            <a:r>
              <a:rPr lang="pl-PL" dirty="0" smtClean="0"/>
              <a:t>bezodpływowych</a:t>
            </a:r>
          </a:p>
        </p:txBody>
      </p:sp>
    </p:spTree>
    <p:extLst>
      <p:ext uri="{BB962C8B-B14F-4D97-AF65-F5344CB8AC3E}">
        <p14:creationId xmlns:p14="http://schemas.microsoft.com/office/powerpoint/2010/main" val="225970413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251520" y="332656"/>
            <a:ext cx="8604448" cy="523220"/>
          </a:xfrm>
          <a:prstGeom prst="rect">
            <a:avLst/>
          </a:prstGeom>
          <a:noFill/>
          <a:ln w="38100">
            <a:solidFill>
              <a:srgbClr val="00B050"/>
            </a:solidFill>
          </a:ln>
        </p:spPr>
        <p:txBody>
          <a:bodyPr wrap="square" rtlCol="0">
            <a:spAutoFit/>
          </a:bodyPr>
          <a:lstStyle/>
          <a:p>
            <a:r>
              <a:rPr lang="pl-PL" sz="2800" dirty="0" smtClean="0"/>
              <a:t>Na podstawie danych z ankiet – wybór obiektów do badań</a:t>
            </a:r>
            <a:endParaRPr lang="pl-PL" sz="2800" dirty="0"/>
          </a:p>
        </p:txBody>
      </p:sp>
      <p:sp>
        <p:nvSpPr>
          <p:cNvPr id="6" name="Strzałka w prawo z wcięciem 5"/>
          <p:cNvSpPr/>
          <p:nvPr/>
        </p:nvSpPr>
        <p:spPr>
          <a:xfrm rot="7816495">
            <a:off x="1759814" y="1103280"/>
            <a:ext cx="643492" cy="288032"/>
          </a:xfrm>
          <a:prstGeom prst="notched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ole tekstowe 6"/>
          <p:cNvSpPr txBox="1"/>
          <p:nvPr/>
        </p:nvSpPr>
        <p:spPr>
          <a:xfrm>
            <a:off x="323528" y="1628800"/>
            <a:ext cx="3888432" cy="707886"/>
          </a:xfrm>
          <a:prstGeom prst="rect">
            <a:avLst/>
          </a:prstGeom>
          <a:noFill/>
          <a:ln w="38100">
            <a:solidFill>
              <a:srgbClr val="00B050"/>
            </a:solidFill>
          </a:ln>
        </p:spPr>
        <p:txBody>
          <a:bodyPr wrap="square" rtlCol="0">
            <a:spAutoFit/>
          </a:bodyPr>
          <a:lstStyle/>
          <a:p>
            <a:pPr algn="ctr"/>
            <a:r>
              <a:rPr lang="pl-PL" sz="2000" dirty="0" smtClean="0"/>
              <a:t>Określenie stanu technicznego POŚ i zbiorników bezodpływowych</a:t>
            </a:r>
            <a:endParaRPr lang="pl-PL" sz="2000" dirty="0"/>
          </a:p>
        </p:txBody>
      </p:sp>
      <p:sp>
        <p:nvSpPr>
          <p:cNvPr id="8" name="pole tekstowe 7"/>
          <p:cNvSpPr txBox="1"/>
          <p:nvPr/>
        </p:nvSpPr>
        <p:spPr>
          <a:xfrm>
            <a:off x="251520" y="3645024"/>
            <a:ext cx="3888432" cy="1015663"/>
          </a:xfrm>
          <a:prstGeom prst="rect">
            <a:avLst/>
          </a:prstGeom>
          <a:noFill/>
          <a:ln w="38100">
            <a:solidFill>
              <a:srgbClr val="00B050"/>
            </a:solidFill>
          </a:ln>
        </p:spPr>
        <p:txBody>
          <a:bodyPr wrap="square" rtlCol="0">
            <a:spAutoFit/>
          </a:bodyPr>
          <a:lstStyle/>
          <a:p>
            <a:pPr algn="ctr"/>
            <a:r>
              <a:rPr lang="pl-PL" sz="2000" dirty="0" smtClean="0"/>
              <a:t>Uszkodzenia mechaniczne,</a:t>
            </a:r>
          </a:p>
          <a:p>
            <a:pPr algn="ctr"/>
            <a:r>
              <a:rPr lang="pl-PL" sz="2000" dirty="0" smtClean="0"/>
              <a:t>Zaniedbania eksploatacyjne,</a:t>
            </a:r>
          </a:p>
          <a:p>
            <a:pPr algn="ctr"/>
            <a:r>
              <a:rPr lang="pl-PL" sz="2000" dirty="0" smtClean="0"/>
              <a:t>Stan osadników gnilnych.</a:t>
            </a:r>
            <a:endParaRPr lang="pl-PL" sz="2000" dirty="0"/>
          </a:p>
        </p:txBody>
      </p:sp>
      <p:sp>
        <p:nvSpPr>
          <p:cNvPr id="9" name="pole tekstowe 8"/>
          <p:cNvSpPr txBox="1"/>
          <p:nvPr/>
        </p:nvSpPr>
        <p:spPr>
          <a:xfrm>
            <a:off x="4788024" y="1556792"/>
            <a:ext cx="3888432" cy="1015663"/>
          </a:xfrm>
          <a:prstGeom prst="rect">
            <a:avLst/>
          </a:prstGeom>
          <a:noFill/>
          <a:ln w="38100">
            <a:solidFill>
              <a:srgbClr val="00B050"/>
            </a:solidFill>
          </a:ln>
        </p:spPr>
        <p:txBody>
          <a:bodyPr wrap="square" rtlCol="0">
            <a:spAutoFit/>
          </a:bodyPr>
          <a:lstStyle/>
          <a:p>
            <a:pPr algn="ctr"/>
            <a:r>
              <a:rPr lang="pl-PL" sz="2000" dirty="0" smtClean="0"/>
              <a:t>Określenie ryzyka związanego </a:t>
            </a:r>
            <a:br>
              <a:rPr lang="pl-PL" sz="2000" dirty="0" smtClean="0"/>
            </a:br>
            <a:r>
              <a:rPr lang="pl-PL" sz="2000" dirty="0" smtClean="0"/>
              <a:t>z eksploatacja POŚ i zbiorników bezodpływowych</a:t>
            </a:r>
            <a:endParaRPr lang="pl-PL" sz="2000" dirty="0"/>
          </a:p>
        </p:txBody>
      </p:sp>
      <p:sp>
        <p:nvSpPr>
          <p:cNvPr id="10" name="Strzałka w prawo z wcięciem 9"/>
          <p:cNvSpPr/>
          <p:nvPr/>
        </p:nvSpPr>
        <p:spPr>
          <a:xfrm rot="2144279">
            <a:off x="5675652" y="1069526"/>
            <a:ext cx="643492" cy="288032"/>
          </a:xfrm>
          <a:prstGeom prst="notched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ole tekstowe 10"/>
          <p:cNvSpPr txBox="1"/>
          <p:nvPr/>
        </p:nvSpPr>
        <p:spPr>
          <a:xfrm>
            <a:off x="4644008" y="3573016"/>
            <a:ext cx="4248472" cy="1477328"/>
          </a:xfrm>
          <a:prstGeom prst="rect">
            <a:avLst/>
          </a:prstGeom>
          <a:noFill/>
          <a:ln w="38100">
            <a:solidFill>
              <a:srgbClr val="00B050"/>
            </a:solidFill>
          </a:ln>
        </p:spPr>
        <p:txBody>
          <a:bodyPr wrap="square" rtlCol="0">
            <a:spAutoFit/>
          </a:bodyPr>
          <a:lstStyle/>
          <a:p>
            <a:pPr algn="just"/>
            <a:r>
              <a:rPr lang="pl-PL" dirty="0" smtClean="0"/>
              <a:t>Podział POŚ na grupy ryzyka:</a:t>
            </a:r>
          </a:p>
          <a:p>
            <a:pPr algn="just"/>
            <a:r>
              <a:rPr lang="pl-PL" dirty="0" smtClean="0"/>
              <a:t>Grupa „A” – małe ryzyko dla otoczenia</a:t>
            </a:r>
          </a:p>
          <a:p>
            <a:pPr algn="just"/>
            <a:r>
              <a:rPr lang="pl-PL" dirty="0"/>
              <a:t>Grupa </a:t>
            </a:r>
            <a:r>
              <a:rPr lang="pl-PL" dirty="0" smtClean="0"/>
              <a:t>„B” </a:t>
            </a:r>
            <a:r>
              <a:rPr lang="pl-PL" dirty="0"/>
              <a:t>– </a:t>
            </a:r>
            <a:r>
              <a:rPr lang="pl-PL" dirty="0" smtClean="0"/>
              <a:t>średnie </a:t>
            </a:r>
            <a:r>
              <a:rPr lang="pl-PL" dirty="0"/>
              <a:t>ryzyko dla otoczenia</a:t>
            </a:r>
          </a:p>
          <a:p>
            <a:pPr algn="just"/>
            <a:r>
              <a:rPr lang="pl-PL" dirty="0"/>
              <a:t>Grupa </a:t>
            </a:r>
            <a:r>
              <a:rPr lang="pl-PL" dirty="0" smtClean="0"/>
              <a:t>„C” </a:t>
            </a:r>
            <a:r>
              <a:rPr lang="pl-PL" dirty="0"/>
              <a:t>– </a:t>
            </a:r>
            <a:r>
              <a:rPr lang="pl-PL" dirty="0" smtClean="0"/>
              <a:t>duże </a:t>
            </a:r>
            <a:r>
              <a:rPr lang="pl-PL" dirty="0"/>
              <a:t>ryzyko dla otoczenia</a:t>
            </a:r>
          </a:p>
          <a:p>
            <a:pPr algn="just"/>
            <a:r>
              <a:rPr lang="pl-PL" dirty="0"/>
              <a:t>Grupa </a:t>
            </a:r>
            <a:r>
              <a:rPr lang="pl-PL" dirty="0" smtClean="0"/>
              <a:t>„D” </a:t>
            </a:r>
            <a:r>
              <a:rPr lang="pl-PL" dirty="0"/>
              <a:t>– </a:t>
            </a:r>
            <a:r>
              <a:rPr lang="pl-PL" dirty="0" smtClean="0"/>
              <a:t>b. duże </a:t>
            </a:r>
            <a:r>
              <a:rPr lang="pl-PL" dirty="0"/>
              <a:t>ryzyko dla </a:t>
            </a:r>
            <a:r>
              <a:rPr lang="pl-PL" dirty="0" smtClean="0"/>
              <a:t>otoczenia</a:t>
            </a:r>
            <a:endParaRPr lang="pl-PL" dirty="0"/>
          </a:p>
        </p:txBody>
      </p:sp>
      <p:sp>
        <p:nvSpPr>
          <p:cNvPr id="13" name="Strzałka w prawo z wcięciem 12"/>
          <p:cNvSpPr/>
          <p:nvPr/>
        </p:nvSpPr>
        <p:spPr>
          <a:xfrm rot="5400000">
            <a:off x="1657966" y="2886650"/>
            <a:ext cx="643492" cy="288032"/>
          </a:xfrm>
          <a:prstGeom prst="notched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Strzałka w prawo z wcięciem 13"/>
          <p:cNvSpPr/>
          <p:nvPr/>
        </p:nvSpPr>
        <p:spPr>
          <a:xfrm rot="5400000">
            <a:off x="6122462" y="2958658"/>
            <a:ext cx="643492" cy="288032"/>
          </a:xfrm>
          <a:prstGeom prst="notched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25970413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49228" y="1700808"/>
            <a:ext cx="8892480" cy="936104"/>
          </a:xfrm>
        </p:spPr>
        <p:txBody>
          <a:bodyPr>
            <a:normAutofit/>
          </a:bodyPr>
          <a:lstStyle/>
          <a:p>
            <a:pPr marL="0" indent="0" algn="just">
              <a:spcAft>
                <a:spcPts val="600"/>
              </a:spcAft>
              <a:buNone/>
            </a:pPr>
            <a:r>
              <a:rPr lang="pl-PL" sz="4000" b="1" dirty="0" smtClean="0"/>
              <a:t> </a:t>
            </a:r>
            <a:r>
              <a:rPr lang="pl-PL" sz="4000" b="1" dirty="0" smtClean="0"/>
              <a:t>Monitoring i zarządzanie POŚ </a:t>
            </a:r>
          </a:p>
          <a:p>
            <a:pPr marL="0" indent="0">
              <a:buNone/>
            </a:pPr>
            <a:endParaRPr lang="pl-PL" dirty="0"/>
          </a:p>
        </p:txBody>
      </p:sp>
    </p:spTree>
    <p:extLst>
      <p:ext uri="{BB962C8B-B14F-4D97-AF65-F5344CB8AC3E}">
        <p14:creationId xmlns:p14="http://schemas.microsoft.com/office/powerpoint/2010/main" val="367504222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txBox="1">
            <a:spLocks/>
          </p:cNvSpPr>
          <p:nvPr/>
        </p:nvSpPr>
        <p:spPr>
          <a:xfrm>
            <a:off x="215898" y="5949280"/>
            <a:ext cx="8784976"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pl-PL" sz="2000" b="1" i="1" dirty="0"/>
          </a:p>
        </p:txBody>
      </p:sp>
      <p:sp>
        <p:nvSpPr>
          <p:cNvPr id="8" name="pole tekstowe 7"/>
          <p:cNvSpPr txBox="1"/>
          <p:nvPr/>
        </p:nvSpPr>
        <p:spPr>
          <a:xfrm>
            <a:off x="1998400" y="2062322"/>
            <a:ext cx="5258796" cy="369332"/>
          </a:xfrm>
          <a:prstGeom prst="rect">
            <a:avLst/>
          </a:prstGeom>
          <a:noFill/>
          <a:ln w="38100">
            <a:solidFill>
              <a:srgbClr val="C00000"/>
            </a:solidFill>
          </a:ln>
        </p:spPr>
        <p:txBody>
          <a:bodyPr wrap="square" rtlCol="0">
            <a:spAutoFit/>
          </a:bodyPr>
          <a:lstStyle/>
          <a:p>
            <a:pPr algn="ctr"/>
            <a:r>
              <a:rPr lang="pl-PL" dirty="0" smtClean="0"/>
              <a:t>Program komputerowy do zarządzania POŚ</a:t>
            </a:r>
            <a:endParaRPr lang="pl-PL" dirty="0"/>
          </a:p>
        </p:txBody>
      </p:sp>
      <p:sp>
        <p:nvSpPr>
          <p:cNvPr id="9" name="pole tekstowe 8"/>
          <p:cNvSpPr txBox="1"/>
          <p:nvPr/>
        </p:nvSpPr>
        <p:spPr>
          <a:xfrm>
            <a:off x="3302433" y="105785"/>
            <a:ext cx="2650730" cy="369332"/>
          </a:xfrm>
          <a:prstGeom prst="rect">
            <a:avLst/>
          </a:prstGeom>
          <a:noFill/>
          <a:ln w="38100">
            <a:solidFill>
              <a:srgbClr val="92D050"/>
            </a:solidFill>
          </a:ln>
        </p:spPr>
        <p:txBody>
          <a:bodyPr wrap="square" rtlCol="0">
            <a:spAutoFit/>
          </a:bodyPr>
          <a:lstStyle/>
          <a:p>
            <a:pPr algn="ctr"/>
            <a:r>
              <a:rPr lang="pl-PL" dirty="0" smtClean="0"/>
              <a:t>Baza danych POŚ</a:t>
            </a:r>
            <a:endParaRPr lang="pl-PL" dirty="0"/>
          </a:p>
        </p:txBody>
      </p:sp>
      <p:sp>
        <p:nvSpPr>
          <p:cNvPr id="10" name="pole tekstowe 9"/>
          <p:cNvSpPr txBox="1"/>
          <p:nvPr/>
        </p:nvSpPr>
        <p:spPr>
          <a:xfrm>
            <a:off x="3923928" y="1445318"/>
            <a:ext cx="1368152" cy="369332"/>
          </a:xfrm>
          <a:prstGeom prst="rect">
            <a:avLst/>
          </a:prstGeom>
          <a:noFill/>
          <a:ln w="38100">
            <a:solidFill>
              <a:srgbClr val="FFC000"/>
            </a:solidFill>
          </a:ln>
        </p:spPr>
        <p:txBody>
          <a:bodyPr wrap="square" rtlCol="0">
            <a:spAutoFit/>
          </a:bodyPr>
          <a:lstStyle/>
          <a:p>
            <a:pPr algn="ctr"/>
            <a:r>
              <a:rPr lang="pl-PL" dirty="0" smtClean="0"/>
              <a:t>Fotografia</a:t>
            </a:r>
            <a:endParaRPr lang="pl-PL" dirty="0"/>
          </a:p>
        </p:txBody>
      </p:sp>
      <p:sp>
        <p:nvSpPr>
          <p:cNvPr id="11" name="pole tekstowe 10"/>
          <p:cNvSpPr txBox="1"/>
          <p:nvPr/>
        </p:nvSpPr>
        <p:spPr>
          <a:xfrm>
            <a:off x="2863602" y="2817087"/>
            <a:ext cx="3528392" cy="369332"/>
          </a:xfrm>
          <a:prstGeom prst="rect">
            <a:avLst/>
          </a:prstGeom>
          <a:noFill/>
          <a:ln w="38100">
            <a:solidFill>
              <a:srgbClr val="92D050"/>
            </a:solidFill>
          </a:ln>
        </p:spPr>
        <p:txBody>
          <a:bodyPr wrap="square" rtlCol="0">
            <a:spAutoFit/>
          </a:bodyPr>
          <a:lstStyle/>
          <a:p>
            <a:pPr algn="ctr"/>
            <a:r>
              <a:rPr lang="pl-PL" dirty="0" smtClean="0"/>
              <a:t>Analiza komputerowa obrazu</a:t>
            </a:r>
            <a:endParaRPr lang="pl-PL" dirty="0"/>
          </a:p>
        </p:txBody>
      </p:sp>
      <p:sp>
        <p:nvSpPr>
          <p:cNvPr id="13" name="pole tekstowe 12"/>
          <p:cNvSpPr txBox="1"/>
          <p:nvPr/>
        </p:nvSpPr>
        <p:spPr>
          <a:xfrm>
            <a:off x="2255354" y="3562519"/>
            <a:ext cx="4744888" cy="1477328"/>
          </a:xfrm>
          <a:prstGeom prst="rect">
            <a:avLst/>
          </a:prstGeom>
          <a:noFill/>
          <a:ln w="38100">
            <a:solidFill>
              <a:srgbClr val="00B050"/>
            </a:solidFill>
          </a:ln>
        </p:spPr>
        <p:txBody>
          <a:bodyPr wrap="square" rtlCol="0">
            <a:spAutoFit/>
          </a:bodyPr>
          <a:lstStyle/>
          <a:p>
            <a:pPr algn="just"/>
            <a:r>
              <a:rPr lang="pl-PL" dirty="0" smtClean="0"/>
              <a:t>Przydział POŚ do grupy ryzyka:</a:t>
            </a:r>
          </a:p>
          <a:p>
            <a:pPr algn="just"/>
            <a:r>
              <a:rPr lang="pl-PL" dirty="0" smtClean="0"/>
              <a:t>Grupa „A” – małe ryzyko dla otoczenia</a:t>
            </a:r>
          </a:p>
          <a:p>
            <a:pPr algn="just"/>
            <a:r>
              <a:rPr lang="pl-PL" dirty="0"/>
              <a:t>Grupa </a:t>
            </a:r>
            <a:r>
              <a:rPr lang="pl-PL" dirty="0" smtClean="0"/>
              <a:t>„B” </a:t>
            </a:r>
            <a:r>
              <a:rPr lang="pl-PL" dirty="0"/>
              <a:t>– </a:t>
            </a:r>
            <a:r>
              <a:rPr lang="pl-PL" dirty="0" smtClean="0"/>
              <a:t>średnie </a:t>
            </a:r>
            <a:r>
              <a:rPr lang="pl-PL" dirty="0"/>
              <a:t>ryzyko dla otoczenia</a:t>
            </a:r>
          </a:p>
          <a:p>
            <a:pPr algn="just"/>
            <a:r>
              <a:rPr lang="pl-PL" dirty="0"/>
              <a:t>Grupa </a:t>
            </a:r>
            <a:r>
              <a:rPr lang="pl-PL" dirty="0" smtClean="0"/>
              <a:t>„C” </a:t>
            </a:r>
            <a:r>
              <a:rPr lang="pl-PL" dirty="0"/>
              <a:t>– </a:t>
            </a:r>
            <a:r>
              <a:rPr lang="pl-PL" dirty="0" smtClean="0"/>
              <a:t>duże </a:t>
            </a:r>
            <a:r>
              <a:rPr lang="pl-PL" dirty="0"/>
              <a:t>ryzyko dla otoczenia</a:t>
            </a:r>
          </a:p>
          <a:p>
            <a:pPr algn="just"/>
            <a:r>
              <a:rPr lang="pl-PL" dirty="0"/>
              <a:t>Grupa </a:t>
            </a:r>
            <a:r>
              <a:rPr lang="pl-PL" dirty="0" smtClean="0"/>
              <a:t>„D” </a:t>
            </a:r>
            <a:r>
              <a:rPr lang="pl-PL" dirty="0"/>
              <a:t>– </a:t>
            </a:r>
            <a:r>
              <a:rPr lang="pl-PL" dirty="0" smtClean="0"/>
              <a:t>b. duże </a:t>
            </a:r>
            <a:r>
              <a:rPr lang="pl-PL" dirty="0"/>
              <a:t>ryzyko dla </a:t>
            </a:r>
            <a:r>
              <a:rPr lang="pl-PL" dirty="0" smtClean="0"/>
              <a:t>otoczenia</a:t>
            </a:r>
            <a:endParaRPr lang="pl-PL" dirty="0"/>
          </a:p>
        </p:txBody>
      </p:sp>
      <p:sp>
        <p:nvSpPr>
          <p:cNvPr id="14" name="pole tekstowe 13"/>
          <p:cNvSpPr txBox="1"/>
          <p:nvPr/>
        </p:nvSpPr>
        <p:spPr>
          <a:xfrm>
            <a:off x="2432054" y="5415947"/>
            <a:ext cx="4352664" cy="646331"/>
          </a:xfrm>
          <a:prstGeom prst="rect">
            <a:avLst/>
          </a:prstGeom>
          <a:noFill/>
          <a:ln w="38100">
            <a:solidFill>
              <a:srgbClr val="FF0000"/>
            </a:solidFill>
          </a:ln>
        </p:spPr>
        <p:txBody>
          <a:bodyPr wrap="square" rtlCol="0">
            <a:spAutoFit/>
          </a:bodyPr>
          <a:lstStyle/>
          <a:p>
            <a:pPr algn="ctr"/>
            <a:r>
              <a:rPr lang="pl-PL" dirty="0" smtClean="0"/>
              <a:t>Interwencja specjalisty z zakresu POŚ </a:t>
            </a:r>
            <a:br>
              <a:rPr lang="pl-PL" dirty="0" smtClean="0"/>
            </a:br>
            <a:r>
              <a:rPr lang="pl-PL" dirty="0" smtClean="0"/>
              <a:t>w przypadku wykrycia zagrożenia</a:t>
            </a:r>
            <a:endParaRPr lang="pl-PL" dirty="0"/>
          </a:p>
        </p:txBody>
      </p:sp>
      <p:sp>
        <p:nvSpPr>
          <p:cNvPr id="15" name="pole tekstowe 14"/>
          <p:cNvSpPr txBox="1"/>
          <p:nvPr/>
        </p:nvSpPr>
        <p:spPr>
          <a:xfrm>
            <a:off x="2127930" y="791547"/>
            <a:ext cx="4960912" cy="369332"/>
          </a:xfrm>
          <a:prstGeom prst="rect">
            <a:avLst/>
          </a:prstGeom>
          <a:noFill/>
          <a:ln w="38100">
            <a:solidFill>
              <a:schemeClr val="tx2"/>
            </a:solidFill>
          </a:ln>
        </p:spPr>
        <p:txBody>
          <a:bodyPr wrap="square" rtlCol="0">
            <a:spAutoFit/>
          </a:bodyPr>
          <a:lstStyle/>
          <a:p>
            <a:pPr algn="ctr"/>
            <a:r>
              <a:rPr lang="pl-PL" dirty="0" smtClean="0"/>
              <a:t>Moduł wykonawczy zainstalowany przy POŚ</a:t>
            </a:r>
            <a:endParaRPr lang="pl-PL" dirty="0"/>
          </a:p>
        </p:txBody>
      </p:sp>
      <p:sp>
        <p:nvSpPr>
          <p:cNvPr id="16" name="Strzałka w prawo z wcięciem 15"/>
          <p:cNvSpPr/>
          <p:nvPr/>
        </p:nvSpPr>
        <p:spPr>
          <a:xfrm rot="5400000">
            <a:off x="4498871" y="508960"/>
            <a:ext cx="288032" cy="220226"/>
          </a:xfrm>
          <a:prstGeom prst="notched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7" name="Strzałka w prawo z wcięciem 16"/>
          <p:cNvSpPr/>
          <p:nvPr/>
        </p:nvSpPr>
        <p:spPr>
          <a:xfrm rot="5400000">
            <a:off x="4466089" y="2496806"/>
            <a:ext cx="288032" cy="220226"/>
          </a:xfrm>
          <a:prstGeom prst="notched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Strzałka w prawo z wcięciem 17"/>
          <p:cNvSpPr/>
          <p:nvPr/>
        </p:nvSpPr>
        <p:spPr>
          <a:xfrm rot="5400000">
            <a:off x="4498871" y="1170492"/>
            <a:ext cx="288032" cy="220226"/>
          </a:xfrm>
          <a:prstGeom prst="notched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9" name="Strzałka w prawo z wcięciem 18"/>
          <p:cNvSpPr/>
          <p:nvPr/>
        </p:nvSpPr>
        <p:spPr>
          <a:xfrm rot="5400000">
            <a:off x="4466089" y="3279757"/>
            <a:ext cx="288032" cy="220226"/>
          </a:xfrm>
          <a:prstGeom prst="notched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 name="Strzałka w prawo z wcięciem 19"/>
          <p:cNvSpPr/>
          <p:nvPr/>
        </p:nvSpPr>
        <p:spPr>
          <a:xfrm rot="5400000">
            <a:off x="4466089" y="5094447"/>
            <a:ext cx="288032" cy="220226"/>
          </a:xfrm>
          <a:prstGeom prst="notched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1" name="Strzałka w prawo z wcięciem 20"/>
          <p:cNvSpPr/>
          <p:nvPr/>
        </p:nvSpPr>
        <p:spPr>
          <a:xfrm rot="5400000">
            <a:off x="4491749" y="1824581"/>
            <a:ext cx="288032" cy="220226"/>
          </a:xfrm>
          <a:prstGeom prst="notched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2" name="Rectangle 6"/>
          <p:cNvSpPr>
            <a:spLocks noChangeArrowheads="1"/>
          </p:cNvSpPr>
          <p:nvPr/>
        </p:nvSpPr>
        <p:spPr bwMode="auto">
          <a:xfrm>
            <a:off x="-39980" y="6342596"/>
            <a:ext cx="8799513" cy="342900"/>
          </a:xfrm>
          <a:prstGeom prst="rect">
            <a:avLst/>
          </a:prstGeom>
          <a:noFill/>
          <a:ln w="9525">
            <a:noFill/>
            <a:miter lim="800000"/>
            <a:headEnd/>
            <a:tailEnd/>
          </a:ln>
          <a:effectLst/>
        </p:spPr>
        <p:txBody>
          <a:bodyPr anchor="ctr"/>
          <a:lstStyle/>
          <a:p>
            <a:pPr algn="ctr" eaLnBrk="1" hangingPunct="1">
              <a:defRPr/>
            </a:pPr>
            <a:r>
              <a:rPr lang="pl-PL" sz="2000" b="1" dirty="0" smtClean="0"/>
              <a:t>Schemat blokowy działania systemu monitoringu POŚ</a:t>
            </a:r>
            <a:endParaRPr lang="pl-PL" sz="2000" b="1" dirty="0"/>
          </a:p>
        </p:txBody>
      </p:sp>
    </p:spTree>
    <p:extLst>
      <p:ext uri="{BB962C8B-B14F-4D97-AF65-F5344CB8AC3E}">
        <p14:creationId xmlns:p14="http://schemas.microsoft.com/office/powerpoint/2010/main" val="29544216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79512" y="0"/>
            <a:ext cx="8928992" cy="954107"/>
          </a:xfrm>
          <a:prstGeom prst="rect">
            <a:avLst/>
          </a:prstGeom>
        </p:spPr>
        <p:txBody>
          <a:bodyPr wrap="square">
            <a:spAutoFit/>
          </a:bodyPr>
          <a:lstStyle/>
          <a:p>
            <a:endParaRPr lang="pl-PL" sz="2800" dirty="0">
              <a:solidFill>
                <a:srgbClr val="000000"/>
              </a:solidFill>
              <a:latin typeface="Times New Roman" panose="02020603050405020304" pitchFamily="18" charset="0"/>
            </a:endParaRPr>
          </a:p>
          <a:p>
            <a:pPr>
              <a:spcAft>
                <a:spcPts val="1800"/>
              </a:spcAft>
            </a:pPr>
            <a:r>
              <a:rPr lang="pl-PL" sz="2800" dirty="0">
                <a:solidFill>
                  <a:srgbClr val="000000"/>
                </a:solidFill>
                <a:latin typeface="Times New Roman" panose="02020603050405020304" pitchFamily="18" charset="0"/>
              </a:rPr>
              <a:t> </a:t>
            </a:r>
            <a:endParaRPr lang="pl-PL" b="1" dirty="0">
              <a:solidFill>
                <a:srgbClr val="FF0000"/>
              </a:solidFill>
            </a:endParaRPr>
          </a:p>
        </p:txBody>
      </p:sp>
      <p:sp>
        <p:nvSpPr>
          <p:cNvPr id="3" name="Prostokąt 2"/>
          <p:cNvSpPr/>
          <p:nvPr/>
        </p:nvSpPr>
        <p:spPr>
          <a:xfrm>
            <a:off x="35496" y="215443"/>
            <a:ext cx="9073008" cy="5601533"/>
          </a:xfrm>
          <a:prstGeom prst="rect">
            <a:avLst/>
          </a:prstGeom>
        </p:spPr>
        <p:txBody>
          <a:bodyPr wrap="square">
            <a:spAutoFit/>
          </a:bodyPr>
          <a:lstStyle/>
          <a:p>
            <a:pPr algn="ctr"/>
            <a:r>
              <a:rPr lang="pl-PL" sz="2400" b="1" dirty="0">
                <a:solidFill>
                  <a:srgbClr val="0070C0"/>
                </a:solidFill>
                <a:latin typeface="Times New Roman" panose="02020603050405020304" pitchFamily="18" charset="0"/>
              </a:rPr>
              <a:t>KIS 12. INNOWACYJNE TECHNOLOGIE PRZETWARZANIA </a:t>
            </a:r>
            <a:r>
              <a:rPr lang="pl-PL" sz="2400" b="1" dirty="0" smtClean="0">
                <a:solidFill>
                  <a:srgbClr val="0070C0"/>
                </a:solidFill>
                <a:latin typeface="Times New Roman" panose="02020603050405020304" pitchFamily="18" charset="0"/>
              </a:rPr>
              <a:t/>
            </a:r>
            <a:br>
              <a:rPr lang="pl-PL" sz="2400" b="1" dirty="0" smtClean="0">
                <a:solidFill>
                  <a:srgbClr val="0070C0"/>
                </a:solidFill>
                <a:latin typeface="Times New Roman" panose="02020603050405020304" pitchFamily="18" charset="0"/>
              </a:rPr>
            </a:br>
            <a:r>
              <a:rPr lang="pl-PL" sz="2400" b="1" dirty="0" smtClean="0">
                <a:solidFill>
                  <a:srgbClr val="0070C0"/>
                </a:solidFill>
                <a:latin typeface="Times New Roman" panose="02020603050405020304" pitchFamily="18" charset="0"/>
              </a:rPr>
              <a:t>I </a:t>
            </a:r>
            <a:r>
              <a:rPr lang="pl-PL" sz="2400" b="1" dirty="0">
                <a:solidFill>
                  <a:srgbClr val="0070C0"/>
                </a:solidFill>
                <a:latin typeface="Times New Roman" panose="02020603050405020304" pitchFamily="18" charset="0"/>
              </a:rPr>
              <a:t>ODZYSKIWANIA WODY ORAZ ZMNIEJSZAJĄCE JEJ ZUŻYCIE </a:t>
            </a:r>
            <a:endParaRPr lang="pl-PL" sz="2400" b="1" dirty="0" smtClean="0">
              <a:solidFill>
                <a:srgbClr val="0070C0"/>
              </a:solidFill>
              <a:latin typeface="Times New Roman" panose="02020603050405020304" pitchFamily="18" charset="0"/>
            </a:endParaRPr>
          </a:p>
          <a:p>
            <a:pPr algn="ctr"/>
            <a:endParaRPr lang="pl-PL" sz="2400" b="1" dirty="0">
              <a:solidFill>
                <a:srgbClr val="FF0000"/>
              </a:solidFill>
              <a:latin typeface="Times New Roman" panose="02020603050405020304" pitchFamily="18" charset="0"/>
            </a:endParaRPr>
          </a:p>
          <a:p>
            <a:pPr marL="400050" indent="-400050">
              <a:spcAft>
                <a:spcPts val="2400"/>
              </a:spcAft>
              <a:buAutoNum type="romanUcPeriod"/>
            </a:pPr>
            <a:r>
              <a:rPr lang="pl-PL" b="1" dirty="0">
                <a:solidFill>
                  <a:srgbClr val="000000"/>
                </a:solidFill>
                <a:latin typeface="Times New Roman" panose="02020603050405020304" pitchFamily="18" charset="0"/>
              </a:rPr>
              <a:t>POPRAWA JAKOŚCI WODY DO CELÓW KONSUMPCYJNYCH I GOSPODARCZYCH </a:t>
            </a:r>
          </a:p>
          <a:p>
            <a:pPr marL="400050" indent="-400050">
              <a:spcAft>
                <a:spcPts val="2400"/>
              </a:spcAft>
              <a:buAutoNum type="romanUcPeriod"/>
            </a:pPr>
            <a:r>
              <a:rPr lang="pl-PL" b="1" dirty="0">
                <a:solidFill>
                  <a:srgbClr val="000000"/>
                </a:solidFill>
                <a:latin typeface="Times New Roman" panose="02020603050405020304" pitchFamily="18" charset="0"/>
              </a:rPr>
              <a:t>ZWIĘKSZENIE ZASOBÓW WÓD DO CELÓW KONSUMPCYJNYCH I GOSPODARCZYCH</a:t>
            </a:r>
          </a:p>
          <a:p>
            <a:pPr marL="400050" indent="-400050">
              <a:spcAft>
                <a:spcPts val="2400"/>
              </a:spcAft>
              <a:buAutoNum type="romanUcPeriod"/>
            </a:pPr>
            <a:r>
              <a:rPr lang="pl-PL" b="1" dirty="0">
                <a:solidFill>
                  <a:srgbClr val="000000"/>
                </a:solidFill>
                <a:latin typeface="Times New Roman" panose="02020603050405020304" pitchFamily="18" charset="0"/>
              </a:rPr>
              <a:t>POPRAWA JAKOŚCI WÓD POWIERZCHNIOWYCH I PODZIEMNYCH</a:t>
            </a:r>
          </a:p>
          <a:p>
            <a:pPr marL="400050" indent="-400050">
              <a:spcAft>
                <a:spcPts val="2400"/>
              </a:spcAft>
              <a:buAutoNum type="romanUcPeriod"/>
            </a:pPr>
            <a:r>
              <a:rPr lang="pl-PL" b="1" dirty="0">
                <a:solidFill>
                  <a:srgbClr val="000000"/>
                </a:solidFill>
                <a:latin typeface="Times New Roman" panose="02020603050405020304" pitchFamily="18" charset="0"/>
              </a:rPr>
              <a:t>OCZYSZCZANIE ŚCIEKÓW</a:t>
            </a:r>
          </a:p>
          <a:p>
            <a:pPr marL="400050" indent="-400050">
              <a:spcAft>
                <a:spcPts val="2400"/>
              </a:spcAft>
              <a:buAutoNum type="romanUcPeriod"/>
            </a:pPr>
            <a:r>
              <a:rPr lang="pl-PL" b="1" dirty="0">
                <a:solidFill>
                  <a:srgbClr val="000000"/>
                </a:solidFill>
                <a:latin typeface="Times New Roman" panose="02020603050405020304" pitchFamily="18" charset="0"/>
              </a:rPr>
              <a:t>ODZYSK WODY I INNYCH SUROWCÓW ZE ŚCIEKÓW</a:t>
            </a:r>
          </a:p>
          <a:p>
            <a:pPr marL="400050" indent="-400050">
              <a:spcAft>
                <a:spcPts val="2400"/>
              </a:spcAft>
              <a:buAutoNum type="romanUcPeriod"/>
            </a:pPr>
            <a:r>
              <a:rPr lang="pl-PL" b="1" dirty="0">
                <a:solidFill>
                  <a:srgbClr val="000000"/>
                </a:solidFill>
                <a:latin typeface="Times New Roman" panose="02020603050405020304" pitchFamily="18" charset="0"/>
              </a:rPr>
              <a:t>WYKORZYSTANIE I ODZYSK ENERGII W GOSPODARCE WODNO-ŚCIEKOWEJ</a:t>
            </a:r>
          </a:p>
        </p:txBody>
      </p:sp>
      <p:sp>
        <p:nvSpPr>
          <p:cNvPr id="4" name="Prostokąt zaokrąglony 3"/>
          <p:cNvSpPr/>
          <p:nvPr/>
        </p:nvSpPr>
        <p:spPr>
          <a:xfrm>
            <a:off x="38944" y="5145480"/>
            <a:ext cx="8133456" cy="73179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5" name="Prostokąt zaokrąglony 4"/>
          <p:cNvSpPr/>
          <p:nvPr/>
        </p:nvSpPr>
        <p:spPr>
          <a:xfrm>
            <a:off x="35496" y="3861048"/>
            <a:ext cx="3672408" cy="56435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6" name="Prostokąt zaokrąglony 5"/>
          <p:cNvSpPr/>
          <p:nvPr/>
        </p:nvSpPr>
        <p:spPr>
          <a:xfrm>
            <a:off x="41300" y="4509120"/>
            <a:ext cx="6690939" cy="56435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Tree>
    <p:extLst>
      <p:ext uri="{BB962C8B-B14F-4D97-AF65-F5344CB8AC3E}">
        <p14:creationId xmlns:p14="http://schemas.microsoft.com/office/powerpoint/2010/main" val="222876618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txBox="1">
            <a:spLocks/>
          </p:cNvSpPr>
          <p:nvPr/>
        </p:nvSpPr>
        <p:spPr>
          <a:xfrm>
            <a:off x="215898" y="5949280"/>
            <a:ext cx="8784976"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pl-PL" sz="2000" b="1" i="1" dirty="0"/>
          </a:p>
        </p:txBody>
      </p:sp>
      <p:pic>
        <p:nvPicPr>
          <p:cNvPr id="2" name="Obraz 1"/>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2133" y="476672"/>
            <a:ext cx="9000000" cy="4824536"/>
          </a:xfrm>
          <a:prstGeom prst="rect">
            <a:avLst/>
          </a:prstGeom>
        </p:spPr>
      </p:pic>
      <p:sp>
        <p:nvSpPr>
          <p:cNvPr id="5" name="Symbol zastępczy zawartości 2"/>
          <p:cNvSpPr>
            <a:spLocks noGrp="1"/>
          </p:cNvSpPr>
          <p:nvPr>
            <p:ph idx="1"/>
          </p:nvPr>
        </p:nvSpPr>
        <p:spPr>
          <a:xfrm>
            <a:off x="287906" y="5915724"/>
            <a:ext cx="8640960" cy="513928"/>
          </a:xfrm>
        </p:spPr>
        <p:txBody>
          <a:bodyPr>
            <a:normAutofit/>
          </a:bodyPr>
          <a:lstStyle/>
          <a:p>
            <a:pPr marL="0" indent="0">
              <a:spcBef>
                <a:spcPts val="1800"/>
              </a:spcBef>
              <a:spcAft>
                <a:spcPts val="600"/>
              </a:spcAft>
              <a:buNone/>
            </a:pPr>
            <a:r>
              <a:rPr lang="pl-PL" sz="2400" b="1" dirty="0" smtClean="0"/>
              <a:t>Schemat działania system monitoringu POŚ </a:t>
            </a:r>
            <a:endParaRPr lang="pl-PL" sz="2400" b="1" dirty="0"/>
          </a:p>
        </p:txBody>
      </p:sp>
    </p:spTree>
    <p:extLst>
      <p:ext uri="{BB962C8B-B14F-4D97-AF65-F5344CB8AC3E}">
        <p14:creationId xmlns:p14="http://schemas.microsoft.com/office/powerpoint/2010/main" val="98756061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51520" y="116632"/>
            <a:ext cx="8640960" cy="864096"/>
          </a:xfrm>
        </p:spPr>
        <p:txBody>
          <a:bodyPr>
            <a:normAutofit/>
          </a:bodyPr>
          <a:lstStyle/>
          <a:p>
            <a:pPr marL="0" indent="0">
              <a:spcBef>
                <a:spcPts val="1800"/>
              </a:spcBef>
              <a:spcAft>
                <a:spcPts val="600"/>
              </a:spcAft>
              <a:buNone/>
            </a:pPr>
            <a:r>
              <a:rPr lang="pl-PL" sz="4000" b="1" dirty="0" smtClean="0"/>
              <a:t>Zalety systemu monitoringu POŚ </a:t>
            </a:r>
            <a:endParaRPr lang="pl-PL" b="1" dirty="0"/>
          </a:p>
        </p:txBody>
      </p:sp>
      <p:sp>
        <p:nvSpPr>
          <p:cNvPr id="2" name="pole tekstowe 1"/>
          <p:cNvSpPr txBox="1"/>
          <p:nvPr/>
        </p:nvSpPr>
        <p:spPr>
          <a:xfrm>
            <a:off x="107504" y="932756"/>
            <a:ext cx="8928992" cy="5909310"/>
          </a:xfrm>
          <a:prstGeom prst="rect">
            <a:avLst/>
          </a:prstGeom>
          <a:noFill/>
        </p:spPr>
        <p:txBody>
          <a:bodyPr wrap="square" rtlCol="0">
            <a:spAutoFit/>
          </a:bodyPr>
          <a:lstStyle/>
          <a:p>
            <a:pPr marL="514350" indent="-514350">
              <a:lnSpc>
                <a:spcPct val="150000"/>
              </a:lnSpc>
              <a:buFont typeface="+mj-lt"/>
              <a:buAutoNum type="alphaUcPeriod"/>
            </a:pPr>
            <a:r>
              <a:rPr lang="pl-PL" sz="2800" dirty="0" smtClean="0"/>
              <a:t>Zdalne przesyłanie danych do centrum przetwarzania</a:t>
            </a:r>
            <a:endParaRPr lang="pl-PL" sz="2800" dirty="0"/>
          </a:p>
          <a:p>
            <a:pPr marL="514350" indent="-514350">
              <a:lnSpc>
                <a:spcPct val="150000"/>
              </a:lnSpc>
              <a:buFont typeface="+mj-lt"/>
              <a:buAutoNum type="alphaUcPeriod"/>
            </a:pPr>
            <a:r>
              <a:rPr lang="pl-PL" sz="2800" dirty="0" smtClean="0"/>
              <a:t>Krótki czas oczekiwania na informację</a:t>
            </a:r>
            <a:endParaRPr lang="pl-PL" sz="2800" dirty="0"/>
          </a:p>
          <a:p>
            <a:pPr marL="514350" indent="-514350">
              <a:lnSpc>
                <a:spcPct val="150000"/>
              </a:lnSpc>
              <a:buFont typeface="+mj-lt"/>
              <a:buAutoNum type="alphaUcPeriod"/>
            </a:pPr>
            <a:r>
              <a:rPr lang="pl-PL" sz="2800" dirty="0" smtClean="0"/>
              <a:t>Możliwość obsługi dużej ilość obiektów</a:t>
            </a:r>
          </a:p>
          <a:p>
            <a:pPr marL="514350" indent="-514350">
              <a:lnSpc>
                <a:spcPct val="150000"/>
              </a:lnSpc>
              <a:buFont typeface="+mj-lt"/>
              <a:buAutoNum type="alphaUcPeriod"/>
            </a:pPr>
            <a:r>
              <a:rPr lang="pl-PL" sz="2800" dirty="0" smtClean="0"/>
              <a:t>Możliwość częstych kontroli jakości ścieków</a:t>
            </a:r>
          </a:p>
          <a:p>
            <a:pPr marL="514350" indent="-514350">
              <a:lnSpc>
                <a:spcPct val="150000"/>
              </a:lnSpc>
              <a:buFont typeface="+mj-lt"/>
              <a:buAutoNum type="alphaUcPeriod"/>
            </a:pPr>
            <a:r>
              <a:rPr lang="pl-PL" sz="2800" dirty="0" smtClean="0"/>
              <a:t>Możliwość gromadzenia historii działania POŚ</a:t>
            </a:r>
          </a:p>
          <a:p>
            <a:pPr marL="514350" indent="-514350">
              <a:lnSpc>
                <a:spcPct val="150000"/>
              </a:lnSpc>
              <a:buFont typeface="+mj-lt"/>
              <a:buAutoNum type="alphaUcPeriod"/>
            </a:pPr>
            <a:r>
              <a:rPr lang="pl-PL" sz="2800" dirty="0" smtClean="0"/>
              <a:t>Możliwość kontroli poprawnej pracy technologicznej POŚ  - czy ktoś nie wyłączył dmuchaw, pomp itp. (celowe działanie właściciela)</a:t>
            </a:r>
          </a:p>
          <a:p>
            <a:pPr marL="514350" indent="-514350">
              <a:lnSpc>
                <a:spcPct val="150000"/>
              </a:lnSpc>
              <a:buFont typeface="+mj-lt"/>
              <a:buAutoNum type="alphaUcPeriod"/>
            </a:pPr>
            <a:endParaRPr lang="pl-PL" sz="2800" dirty="0"/>
          </a:p>
        </p:txBody>
      </p:sp>
    </p:spTree>
    <p:extLst>
      <p:ext uri="{BB962C8B-B14F-4D97-AF65-F5344CB8AC3E}">
        <p14:creationId xmlns:p14="http://schemas.microsoft.com/office/powerpoint/2010/main" val="346698360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5496" y="1844824"/>
            <a:ext cx="9073008" cy="1143000"/>
          </a:xfrm>
        </p:spPr>
        <p:txBody>
          <a:bodyPr>
            <a:noAutofit/>
          </a:bodyPr>
          <a:lstStyle/>
          <a:p>
            <a:r>
              <a:rPr lang="pl-PL" sz="6600" b="1" dirty="0" smtClean="0"/>
              <a:t>Zagrożenia </a:t>
            </a:r>
            <a:r>
              <a:rPr lang="pl-PL" sz="6600" b="1" dirty="0" smtClean="0"/>
              <a:t>związane POŚ</a:t>
            </a:r>
            <a:endParaRPr lang="pl-PL" sz="6600" b="1" dirty="0"/>
          </a:p>
        </p:txBody>
      </p:sp>
    </p:spTree>
    <p:extLst>
      <p:ext uri="{BB962C8B-B14F-4D97-AF65-F5344CB8AC3E}">
        <p14:creationId xmlns:p14="http://schemas.microsoft.com/office/powerpoint/2010/main" val="339328167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251520" y="1196752"/>
            <a:ext cx="8784976" cy="4680520"/>
          </a:xfrm>
        </p:spPr>
        <p:txBody>
          <a:bodyPr>
            <a:normAutofit fontScale="92500" lnSpcReduction="10000"/>
          </a:bodyPr>
          <a:lstStyle/>
          <a:p>
            <a:pPr marL="514350" indent="-514350">
              <a:buAutoNum type="alphaUcParenR"/>
            </a:pPr>
            <a:r>
              <a:rPr lang="pl-PL" sz="2800" b="1" dirty="0" smtClean="0">
                <a:solidFill>
                  <a:srgbClr val="FF0000"/>
                </a:solidFill>
                <a:latin typeface="Arial" panose="020B0604020202020204" pitchFamily="34" charset="0"/>
                <a:cs typeface="Arial" panose="020B0604020202020204" pitchFamily="34" charset="0"/>
              </a:rPr>
              <a:t>NA ETAPIE PROJEKTOWANIA</a:t>
            </a:r>
          </a:p>
          <a:p>
            <a:pPr marL="0" indent="0">
              <a:buNone/>
            </a:pPr>
            <a:endParaRPr lang="pl-PL" sz="2000" b="1" dirty="0" smtClean="0">
              <a:solidFill>
                <a:srgbClr val="0070C0"/>
              </a:solidFill>
              <a:latin typeface="Arial" panose="020B0604020202020204" pitchFamily="34" charset="0"/>
              <a:cs typeface="Arial" panose="020B0604020202020204" pitchFamily="34" charset="0"/>
            </a:endParaRPr>
          </a:p>
          <a:p>
            <a:pPr algn="just">
              <a:spcAft>
                <a:spcPts val="1800"/>
              </a:spcAft>
            </a:pPr>
            <a:r>
              <a:rPr lang="pl-PL" sz="2000" b="1" dirty="0" smtClean="0">
                <a:latin typeface="Arial" panose="020B0604020202020204" pitchFamily="34" charset="0"/>
                <a:cs typeface="Arial" panose="020B0604020202020204" pitchFamily="34" charset="0"/>
              </a:rPr>
              <a:t>Jednokomorowe osadniki gnilne przyczyniają się występowania wysokich stężeń wskaźników zanieczyszczenia ścieków (BZT</a:t>
            </a:r>
            <a:r>
              <a:rPr lang="pl-PL" sz="2000" b="1" baseline="-25000" dirty="0" smtClean="0">
                <a:latin typeface="Arial" panose="020B0604020202020204" pitchFamily="34" charset="0"/>
                <a:cs typeface="Arial" panose="020B0604020202020204" pitchFamily="34" charset="0"/>
              </a:rPr>
              <a:t>5</a:t>
            </a:r>
            <a:r>
              <a:rPr lang="pl-PL" sz="2000" b="1" dirty="0" smtClean="0">
                <a:latin typeface="Arial" panose="020B0604020202020204" pitchFamily="34" charset="0"/>
                <a:cs typeface="Arial" panose="020B0604020202020204" pitchFamily="34" charset="0"/>
              </a:rPr>
              <a:t>, ChZT</a:t>
            </a:r>
            <a:r>
              <a:rPr lang="pl-PL" sz="2000" b="1" baseline="-25000" dirty="0" smtClean="0">
                <a:latin typeface="Arial" panose="020B0604020202020204" pitchFamily="34" charset="0"/>
                <a:cs typeface="Arial" panose="020B0604020202020204" pitchFamily="34" charset="0"/>
              </a:rPr>
              <a:t>Cr</a:t>
            </a:r>
            <a:r>
              <a:rPr lang="pl-PL" sz="2000" b="1" dirty="0" smtClean="0">
                <a:latin typeface="Arial" panose="020B0604020202020204" pitchFamily="34" charset="0"/>
                <a:cs typeface="Arial" panose="020B0604020202020204" pitchFamily="34" charset="0"/>
              </a:rPr>
              <a:t>, zawiesina ogólna) na odpływie z osadnika. Powoduje to znaczne obciążenie drugiego stopnia oczyszczania ścieków i niejednokrotnie powoduje niepoprawną pracę oczyszczalni.</a:t>
            </a:r>
          </a:p>
          <a:p>
            <a:pPr algn="just">
              <a:spcAft>
                <a:spcPts val="1800"/>
              </a:spcAft>
            </a:pPr>
            <a:r>
              <a:rPr lang="pl-PL" sz="2000" b="1" dirty="0" smtClean="0">
                <a:latin typeface="Arial" panose="020B0604020202020204" pitchFamily="34" charset="0"/>
                <a:cs typeface="Arial" panose="020B0604020202020204" pitchFamily="34" charset="0"/>
              </a:rPr>
              <a:t>Stosowanie drenażu rozsączającego lub studni chłonnej jako II stopnia oczyszczania ścieków prowadzi do skażenia gruntu.</a:t>
            </a:r>
          </a:p>
          <a:p>
            <a:pPr algn="just">
              <a:spcAft>
                <a:spcPts val="1800"/>
              </a:spcAft>
            </a:pPr>
            <a:r>
              <a:rPr lang="pl-PL" sz="2000" b="1" dirty="0" smtClean="0">
                <a:latin typeface="Arial" panose="020B0604020202020204" pitchFamily="34" charset="0"/>
                <a:cs typeface="Arial" panose="020B0604020202020204" pitchFamily="34" charset="0"/>
              </a:rPr>
              <a:t>Projektowanie nieodpowiednich typów POŚ do warunków terenowych i gruntowo-wodnych.</a:t>
            </a:r>
          </a:p>
          <a:p>
            <a:pPr algn="just">
              <a:spcAft>
                <a:spcPts val="1800"/>
              </a:spcAft>
            </a:pPr>
            <a:r>
              <a:rPr lang="pl-PL" sz="2000" b="1" dirty="0" smtClean="0">
                <a:latin typeface="Arial" panose="020B0604020202020204" pitchFamily="34" charset="0"/>
                <a:cs typeface="Arial" panose="020B0604020202020204" pitchFamily="34" charset="0"/>
              </a:rPr>
              <a:t>Brak rzetelnych badań gruntowo-wodnych terenu, na którym ma być projektowana POŚ.</a:t>
            </a:r>
            <a:endParaRPr lang="pl-PL" sz="2000" b="1" dirty="0">
              <a:latin typeface="Arial" panose="020B0604020202020204" pitchFamily="34" charset="0"/>
              <a:cs typeface="Arial" panose="020B0604020202020204" pitchFamily="34" charset="0"/>
            </a:endParaRPr>
          </a:p>
        </p:txBody>
      </p:sp>
      <p:sp>
        <p:nvSpPr>
          <p:cNvPr id="4" name="Tytuł 3"/>
          <p:cNvSpPr>
            <a:spLocks noGrp="1"/>
          </p:cNvSpPr>
          <p:nvPr>
            <p:ph type="title"/>
          </p:nvPr>
        </p:nvSpPr>
        <p:spPr>
          <a:xfrm>
            <a:off x="323528" y="116632"/>
            <a:ext cx="8229600" cy="634082"/>
          </a:xfrm>
        </p:spPr>
        <p:txBody>
          <a:bodyPr>
            <a:normAutofit fontScale="90000"/>
          </a:bodyPr>
          <a:lstStyle/>
          <a:p>
            <a:r>
              <a:rPr lang="pl-PL" b="1" dirty="0" smtClean="0"/>
              <a:t>Zagrożenia związane z POŚ</a:t>
            </a:r>
            <a:endParaRPr lang="pl-PL" b="1" dirty="0"/>
          </a:p>
        </p:txBody>
      </p:sp>
    </p:spTree>
    <p:extLst>
      <p:ext uri="{BB962C8B-B14F-4D97-AF65-F5344CB8AC3E}">
        <p14:creationId xmlns:p14="http://schemas.microsoft.com/office/powerpoint/2010/main" val="319367500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251520" y="1196752"/>
            <a:ext cx="8784976" cy="4680520"/>
          </a:xfrm>
        </p:spPr>
        <p:txBody>
          <a:bodyPr>
            <a:normAutofit/>
          </a:bodyPr>
          <a:lstStyle/>
          <a:p>
            <a:pPr marL="514350" indent="-514350">
              <a:buFont typeface="+mj-lt"/>
              <a:buAutoNum type="alphaUcPeriod" startAt="2"/>
            </a:pPr>
            <a:r>
              <a:rPr lang="pl-PL" sz="2800" b="1" dirty="0" smtClean="0">
                <a:solidFill>
                  <a:srgbClr val="FF0000"/>
                </a:solidFill>
                <a:latin typeface="Arial" panose="020B0604020202020204" pitchFamily="34" charset="0"/>
                <a:cs typeface="Arial" panose="020B0604020202020204" pitchFamily="34" charset="0"/>
              </a:rPr>
              <a:t>NA ETAPIE BUDOWY</a:t>
            </a:r>
          </a:p>
          <a:p>
            <a:r>
              <a:rPr lang="pl-PL" sz="2000" b="1" dirty="0" smtClean="0">
                <a:latin typeface="Arial" panose="020B0604020202020204" pitchFamily="34" charset="0"/>
                <a:cs typeface="Arial" panose="020B0604020202020204" pitchFamily="34" charset="0"/>
              </a:rPr>
              <a:t>Nierzetelne wykonywanie podsypek może prowadzić do uszkodzenia zbiorników z tworzyw sztucznych</a:t>
            </a:r>
          </a:p>
          <a:p>
            <a:r>
              <a:rPr lang="pl-PL" sz="2000" b="1" dirty="0" smtClean="0">
                <a:latin typeface="Arial" panose="020B0604020202020204" pitchFamily="34" charset="0"/>
                <a:cs typeface="Arial" panose="020B0604020202020204" pitchFamily="34" charset="0"/>
              </a:rPr>
              <a:t>Stosowanie tanich i niskich jakościowo zamienników</a:t>
            </a:r>
          </a:p>
          <a:p>
            <a:endParaRPr lang="pl-PL" sz="2000" b="1" dirty="0" smtClean="0">
              <a:latin typeface="Arial" panose="020B0604020202020204" pitchFamily="34" charset="0"/>
              <a:cs typeface="Arial" panose="020B0604020202020204" pitchFamily="34" charset="0"/>
            </a:endParaRPr>
          </a:p>
        </p:txBody>
      </p:sp>
      <p:sp>
        <p:nvSpPr>
          <p:cNvPr id="4" name="Tytuł 3"/>
          <p:cNvSpPr>
            <a:spLocks noGrp="1"/>
          </p:cNvSpPr>
          <p:nvPr>
            <p:ph type="title"/>
          </p:nvPr>
        </p:nvSpPr>
        <p:spPr>
          <a:xfrm>
            <a:off x="323528" y="116632"/>
            <a:ext cx="8229600" cy="634082"/>
          </a:xfrm>
        </p:spPr>
        <p:txBody>
          <a:bodyPr>
            <a:normAutofit fontScale="90000"/>
          </a:bodyPr>
          <a:lstStyle/>
          <a:p>
            <a:r>
              <a:rPr lang="pl-PL" b="1" dirty="0" smtClean="0"/>
              <a:t>Zagrożenia związane z POŚ</a:t>
            </a:r>
            <a:endParaRPr lang="pl-PL" b="1" dirty="0"/>
          </a:p>
        </p:txBody>
      </p:sp>
    </p:spTree>
    <p:extLst>
      <p:ext uri="{BB962C8B-B14F-4D97-AF65-F5344CB8AC3E}">
        <p14:creationId xmlns:p14="http://schemas.microsoft.com/office/powerpoint/2010/main" val="134541839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251520" y="1196752"/>
            <a:ext cx="8784976" cy="4680520"/>
          </a:xfrm>
        </p:spPr>
        <p:txBody>
          <a:bodyPr>
            <a:normAutofit fontScale="92500" lnSpcReduction="20000"/>
          </a:bodyPr>
          <a:lstStyle/>
          <a:p>
            <a:pPr marL="514350" indent="-514350">
              <a:buFont typeface="+mj-lt"/>
              <a:buAutoNum type="alphaUcPeriod" startAt="3"/>
            </a:pPr>
            <a:r>
              <a:rPr lang="pl-PL" sz="2800" b="1" dirty="0" smtClean="0">
                <a:solidFill>
                  <a:srgbClr val="FF0000"/>
                </a:solidFill>
                <a:latin typeface="Arial" panose="020B0604020202020204" pitchFamily="34" charset="0"/>
                <a:cs typeface="Arial" panose="020B0604020202020204" pitchFamily="34" charset="0"/>
              </a:rPr>
              <a:t>NA ETAPIE EKSPLOATACJI</a:t>
            </a:r>
          </a:p>
          <a:p>
            <a:pPr algn="just">
              <a:spcAft>
                <a:spcPts val="1800"/>
              </a:spcAft>
            </a:pPr>
            <a:r>
              <a:rPr lang="pl-PL" sz="2000" b="1" dirty="0" smtClean="0">
                <a:latin typeface="Arial" panose="020B0604020202020204" pitchFamily="34" charset="0"/>
                <a:cs typeface="Arial" panose="020B0604020202020204" pitchFamily="34" charset="0"/>
              </a:rPr>
              <a:t>Nie opróżnianie osadników gnilnych przyczynia się do nadmiernego obciążenia ładunkiem zanieczyszczeń II stopnia oczyszczania</a:t>
            </a:r>
          </a:p>
          <a:p>
            <a:pPr algn="just">
              <a:spcAft>
                <a:spcPts val="1800"/>
              </a:spcAft>
            </a:pPr>
            <a:r>
              <a:rPr lang="pl-PL" sz="2000" b="1" dirty="0" smtClean="0">
                <a:latin typeface="Arial" panose="020B0604020202020204" pitchFamily="34" charset="0"/>
                <a:cs typeface="Arial" panose="020B0604020202020204" pitchFamily="34" charset="0"/>
              </a:rPr>
              <a:t>Niepoprawne opróżnianie osadnika może powodować jego pęknięcie (np. przy osadnikach z tworzyw sztucznych należy sukcesywnie uzupełniać wypompowany osad wodą w celu uniknięcia wyniesienia osadnika na powierzchnię, bądź jego pęknięcia)</a:t>
            </a:r>
          </a:p>
          <a:p>
            <a:pPr algn="just">
              <a:spcAft>
                <a:spcPts val="1800"/>
              </a:spcAft>
            </a:pPr>
            <a:r>
              <a:rPr lang="pl-PL" sz="2000" b="1" dirty="0" smtClean="0">
                <a:latin typeface="Arial" panose="020B0604020202020204" pitchFamily="34" charset="0"/>
                <a:cs typeface="Arial" panose="020B0604020202020204" pitchFamily="34" charset="0"/>
              </a:rPr>
              <a:t>Wysokie obciążenie ładunkiem zanieczyszczeń II stopnia POŚ</a:t>
            </a:r>
          </a:p>
          <a:p>
            <a:pPr algn="just">
              <a:spcAft>
                <a:spcPts val="1800"/>
              </a:spcAft>
            </a:pPr>
            <a:r>
              <a:rPr lang="pl-PL" sz="2000" b="1" dirty="0" smtClean="0">
                <a:latin typeface="Arial" panose="020B0604020202020204" pitchFamily="34" charset="0"/>
                <a:cs typeface="Arial" panose="020B0604020202020204" pitchFamily="34" charset="0"/>
              </a:rPr>
              <a:t>Nie stosowanie biopreparatów</a:t>
            </a:r>
          </a:p>
          <a:p>
            <a:pPr algn="just">
              <a:spcAft>
                <a:spcPts val="1800"/>
              </a:spcAft>
            </a:pPr>
            <a:r>
              <a:rPr lang="pl-PL" sz="2000" b="1" dirty="0" smtClean="0">
                <a:latin typeface="Arial" panose="020B0604020202020204" pitchFamily="34" charset="0"/>
                <a:cs typeface="Arial" panose="020B0604020202020204" pitchFamily="34" charset="0"/>
              </a:rPr>
              <a:t>Brak systemu zarządzania POŚ</a:t>
            </a:r>
          </a:p>
          <a:p>
            <a:pPr algn="just">
              <a:spcAft>
                <a:spcPts val="1800"/>
              </a:spcAft>
            </a:pPr>
            <a:r>
              <a:rPr lang="pl-PL" sz="2000" b="1" dirty="0" smtClean="0">
                <a:latin typeface="Arial" panose="020B0604020202020204" pitchFamily="34" charset="0"/>
                <a:cs typeface="Arial" panose="020B0604020202020204" pitchFamily="34" charset="0"/>
              </a:rPr>
              <a:t>Barak rozwiązań w zakresie analizy ryzyka związanego z eksploatacją POŚ</a:t>
            </a:r>
          </a:p>
        </p:txBody>
      </p:sp>
      <p:sp>
        <p:nvSpPr>
          <p:cNvPr id="4" name="Tytuł 3"/>
          <p:cNvSpPr>
            <a:spLocks noGrp="1"/>
          </p:cNvSpPr>
          <p:nvPr>
            <p:ph type="title"/>
          </p:nvPr>
        </p:nvSpPr>
        <p:spPr>
          <a:xfrm>
            <a:off x="323528" y="116632"/>
            <a:ext cx="8229600" cy="634082"/>
          </a:xfrm>
        </p:spPr>
        <p:txBody>
          <a:bodyPr>
            <a:normAutofit fontScale="90000"/>
          </a:bodyPr>
          <a:lstStyle/>
          <a:p>
            <a:r>
              <a:rPr lang="pl-PL" b="1" dirty="0" smtClean="0"/>
              <a:t>Zagrożenia związane z POŚ</a:t>
            </a:r>
            <a:endParaRPr lang="pl-PL" b="1" dirty="0"/>
          </a:p>
        </p:txBody>
      </p:sp>
    </p:spTree>
    <p:extLst>
      <p:ext uri="{BB962C8B-B14F-4D97-AF65-F5344CB8AC3E}">
        <p14:creationId xmlns:p14="http://schemas.microsoft.com/office/powerpoint/2010/main" val="397426061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5496" y="1844824"/>
            <a:ext cx="9073008" cy="1143000"/>
          </a:xfrm>
        </p:spPr>
        <p:txBody>
          <a:bodyPr>
            <a:noAutofit/>
          </a:bodyPr>
          <a:lstStyle/>
          <a:p>
            <a:r>
              <a:rPr lang="pl-PL" sz="6600" b="1" dirty="0" smtClean="0"/>
              <a:t> </a:t>
            </a:r>
            <a:r>
              <a:rPr lang="pl-PL" sz="6600" b="1" dirty="0" smtClean="0"/>
              <a:t>Szanse związane POŚ</a:t>
            </a:r>
            <a:endParaRPr lang="pl-PL" sz="6600" b="1" dirty="0"/>
          </a:p>
        </p:txBody>
      </p:sp>
    </p:spTree>
    <p:extLst>
      <p:ext uri="{BB962C8B-B14F-4D97-AF65-F5344CB8AC3E}">
        <p14:creationId xmlns:p14="http://schemas.microsoft.com/office/powerpoint/2010/main" val="126292964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251520" y="1196752"/>
            <a:ext cx="8784976" cy="4680520"/>
          </a:xfrm>
        </p:spPr>
        <p:txBody>
          <a:bodyPr>
            <a:normAutofit/>
          </a:bodyPr>
          <a:lstStyle/>
          <a:p>
            <a:pPr marL="514350" indent="-514350">
              <a:buAutoNum type="alphaUcParenR"/>
            </a:pPr>
            <a:r>
              <a:rPr lang="pl-PL" sz="2800" b="1" dirty="0" smtClean="0">
                <a:solidFill>
                  <a:srgbClr val="0070C0"/>
                </a:solidFill>
                <a:latin typeface="Arial" panose="020B0604020202020204" pitchFamily="34" charset="0"/>
                <a:cs typeface="Arial" panose="020B0604020202020204" pitchFamily="34" charset="0"/>
              </a:rPr>
              <a:t>NA ETAPIE PROJEKTOWANIA</a:t>
            </a:r>
          </a:p>
          <a:p>
            <a:pPr marL="0" indent="0">
              <a:buNone/>
            </a:pPr>
            <a:endParaRPr lang="pl-PL" sz="2000" b="1" dirty="0" smtClean="0">
              <a:solidFill>
                <a:srgbClr val="0070C0"/>
              </a:solidFill>
              <a:latin typeface="Arial" panose="020B0604020202020204" pitchFamily="34" charset="0"/>
              <a:cs typeface="Arial" panose="020B0604020202020204" pitchFamily="34" charset="0"/>
            </a:endParaRPr>
          </a:p>
          <a:p>
            <a:pPr algn="just">
              <a:spcAft>
                <a:spcPts val="1800"/>
              </a:spcAft>
            </a:pPr>
            <a:r>
              <a:rPr lang="pl-PL" sz="2000" b="1" dirty="0" smtClean="0">
                <a:latin typeface="Arial" panose="020B0604020202020204" pitchFamily="34" charset="0"/>
                <a:cs typeface="Arial" panose="020B0604020202020204" pitchFamily="34" charset="0"/>
              </a:rPr>
              <a:t>Duży wybór różnych rozwiązań w zakresie POŚ</a:t>
            </a:r>
          </a:p>
          <a:p>
            <a:pPr algn="just">
              <a:spcAft>
                <a:spcPts val="1800"/>
              </a:spcAft>
            </a:pPr>
            <a:r>
              <a:rPr lang="pl-PL" sz="2000" b="1" dirty="0" smtClean="0">
                <a:latin typeface="Arial" panose="020B0604020202020204" pitchFamily="34" charset="0"/>
                <a:cs typeface="Arial" panose="020B0604020202020204" pitchFamily="34" charset="0"/>
              </a:rPr>
              <a:t>Szeroki zakres literatury związanej z POŚ</a:t>
            </a:r>
          </a:p>
          <a:p>
            <a:pPr algn="just">
              <a:spcAft>
                <a:spcPts val="1800"/>
              </a:spcAft>
            </a:pPr>
            <a:r>
              <a:rPr lang="pl-PL" sz="2000" b="1" dirty="0" smtClean="0">
                <a:latin typeface="Arial" panose="020B0604020202020204" pitchFamily="34" charset="0"/>
                <a:cs typeface="Arial" panose="020B0604020202020204" pitchFamily="34" charset="0"/>
              </a:rPr>
              <a:t>Duży wybór firm produkujących POŚ</a:t>
            </a:r>
          </a:p>
          <a:p>
            <a:pPr algn="just">
              <a:spcAft>
                <a:spcPts val="1800"/>
              </a:spcAft>
            </a:pPr>
            <a:r>
              <a:rPr lang="pl-PL" sz="2000" b="1" dirty="0" smtClean="0">
                <a:latin typeface="Arial" panose="020B0604020202020204" pitchFamily="34" charset="0"/>
                <a:cs typeface="Arial" panose="020B0604020202020204" pitchFamily="34" charset="0"/>
              </a:rPr>
              <a:t>Duży wybór projektantów POŚ</a:t>
            </a:r>
          </a:p>
          <a:p>
            <a:pPr algn="just">
              <a:spcAft>
                <a:spcPts val="1800"/>
              </a:spcAft>
            </a:pPr>
            <a:endParaRPr lang="pl-PL" sz="2000" b="1" dirty="0">
              <a:latin typeface="Arial" panose="020B0604020202020204" pitchFamily="34" charset="0"/>
              <a:cs typeface="Arial" panose="020B0604020202020204" pitchFamily="34" charset="0"/>
            </a:endParaRPr>
          </a:p>
        </p:txBody>
      </p:sp>
      <p:sp>
        <p:nvSpPr>
          <p:cNvPr id="4" name="Tytuł 3"/>
          <p:cNvSpPr>
            <a:spLocks noGrp="1"/>
          </p:cNvSpPr>
          <p:nvPr>
            <p:ph type="title"/>
          </p:nvPr>
        </p:nvSpPr>
        <p:spPr>
          <a:xfrm>
            <a:off x="323528" y="116632"/>
            <a:ext cx="8229600" cy="634082"/>
          </a:xfrm>
        </p:spPr>
        <p:txBody>
          <a:bodyPr>
            <a:normAutofit fontScale="90000"/>
          </a:bodyPr>
          <a:lstStyle/>
          <a:p>
            <a:r>
              <a:rPr lang="pl-PL" b="1" dirty="0" smtClean="0"/>
              <a:t>Szanse związane z POŚ</a:t>
            </a:r>
            <a:endParaRPr lang="pl-PL" b="1" dirty="0"/>
          </a:p>
        </p:txBody>
      </p:sp>
    </p:spTree>
    <p:extLst>
      <p:ext uri="{BB962C8B-B14F-4D97-AF65-F5344CB8AC3E}">
        <p14:creationId xmlns:p14="http://schemas.microsoft.com/office/powerpoint/2010/main" val="68731158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251520" y="1196752"/>
            <a:ext cx="8784976" cy="4680520"/>
          </a:xfrm>
        </p:spPr>
        <p:txBody>
          <a:bodyPr>
            <a:normAutofit/>
          </a:bodyPr>
          <a:lstStyle/>
          <a:p>
            <a:pPr marL="514350" indent="-514350">
              <a:buFont typeface="+mj-lt"/>
              <a:buAutoNum type="alphaUcPeriod" startAt="2"/>
            </a:pPr>
            <a:r>
              <a:rPr lang="pl-PL" sz="2800" b="1" dirty="0" smtClean="0">
                <a:solidFill>
                  <a:srgbClr val="0070C0"/>
                </a:solidFill>
                <a:latin typeface="Arial" panose="020B0604020202020204" pitchFamily="34" charset="0"/>
                <a:cs typeface="Arial" panose="020B0604020202020204" pitchFamily="34" charset="0"/>
              </a:rPr>
              <a:t>NA ETAPIE BUDOWY</a:t>
            </a:r>
          </a:p>
          <a:p>
            <a:pPr marL="0" indent="0">
              <a:buNone/>
            </a:pPr>
            <a:endParaRPr lang="pl-PL" sz="2000" b="1" dirty="0" smtClean="0">
              <a:solidFill>
                <a:srgbClr val="0070C0"/>
              </a:solidFill>
              <a:latin typeface="Arial" panose="020B0604020202020204" pitchFamily="34" charset="0"/>
              <a:cs typeface="Arial" panose="020B0604020202020204" pitchFamily="34" charset="0"/>
            </a:endParaRPr>
          </a:p>
          <a:p>
            <a:pPr algn="just">
              <a:spcAft>
                <a:spcPts val="1800"/>
              </a:spcAft>
            </a:pPr>
            <a:r>
              <a:rPr lang="pl-PL" sz="2000" b="1" dirty="0" smtClean="0">
                <a:latin typeface="Arial" panose="020B0604020202020204" pitchFamily="34" charset="0"/>
                <a:cs typeface="Arial" panose="020B0604020202020204" pitchFamily="34" charset="0"/>
              </a:rPr>
              <a:t>Wysokosprawny sprzęt budowlany (szybkość wykonania, dokładność wykonania zwłaszcza zagęszczanie gruntu pod POŚ)</a:t>
            </a:r>
          </a:p>
          <a:p>
            <a:pPr algn="just">
              <a:spcAft>
                <a:spcPts val="1800"/>
              </a:spcAft>
            </a:pPr>
            <a:r>
              <a:rPr lang="pl-PL" sz="2000" b="1" dirty="0" smtClean="0">
                <a:latin typeface="Arial" panose="020B0604020202020204" pitchFamily="34" charset="0"/>
                <a:cs typeface="Arial" panose="020B0604020202020204" pitchFamily="34" charset="0"/>
              </a:rPr>
              <a:t>Dostęp do szerokiej gamy materiałów</a:t>
            </a:r>
          </a:p>
          <a:p>
            <a:pPr algn="just">
              <a:spcAft>
                <a:spcPts val="1800"/>
              </a:spcAft>
            </a:pPr>
            <a:r>
              <a:rPr lang="pl-PL" sz="2000" b="1" dirty="0" smtClean="0">
                <a:latin typeface="Arial" panose="020B0604020202020204" pitchFamily="34" charset="0"/>
                <a:cs typeface="Arial" panose="020B0604020202020204" pitchFamily="34" charset="0"/>
              </a:rPr>
              <a:t>Dostęp do wysokowydajnych urządzeń typu pompy, dmuchawy itp.</a:t>
            </a:r>
          </a:p>
          <a:p>
            <a:pPr algn="just">
              <a:spcAft>
                <a:spcPts val="1800"/>
              </a:spcAft>
            </a:pPr>
            <a:r>
              <a:rPr lang="pl-PL" sz="2000" b="1" dirty="0" smtClean="0">
                <a:latin typeface="Arial" panose="020B0604020202020204" pitchFamily="34" charset="0"/>
                <a:cs typeface="Arial" panose="020B0604020202020204" pitchFamily="34" charset="0"/>
              </a:rPr>
              <a:t>Wykwalifikowany personel techniczny</a:t>
            </a:r>
          </a:p>
          <a:p>
            <a:pPr algn="just">
              <a:spcAft>
                <a:spcPts val="1800"/>
              </a:spcAft>
            </a:pPr>
            <a:endParaRPr lang="pl-PL" sz="2000" b="1" dirty="0">
              <a:latin typeface="Arial" panose="020B0604020202020204" pitchFamily="34" charset="0"/>
              <a:cs typeface="Arial" panose="020B0604020202020204" pitchFamily="34" charset="0"/>
            </a:endParaRPr>
          </a:p>
        </p:txBody>
      </p:sp>
      <p:sp>
        <p:nvSpPr>
          <p:cNvPr id="4" name="Tytuł 3"/>
          <p:cNvSpPr>
            <a:spLocks noGrp="1"/>
          </p:cNvSpPr>
          <p:nvPr>
            <p:ph type="title"/>
          </p:nvPr>
        </p:nvSpPr>
        <p:spPr>
          <a:xfrm>
            <a:off x="323528" y="116632"/>
            <a:ext cx="8229600" cy="634082"/>
          </a:xfrm>
        </p:spPr>
        <p:txBody>
          <a:bodyPr>
            <a:normAutofit fontScale="90000"/>
          </a:bodyPr>
          <a:lstStyle/>
          <a:p>
            <a:r>
              <a:rPr lang="pl-PL" b="1" dirty="0" smtClean="0"/>
              <a:t>Szanse związane z POŚ</a:t>
            </a:r>
            <a:endParaRPr lang="pl-PL" b="1" dirty="0"/>
          </a:p>
        </p:txBody>
      </p:sp>
    </p:spTree>
    <p:extLst>
      <p:ext uri="{BB962C8B-B14F-4D97-AF65-F5344CB8AC3E}">
        <p14:creationId xmlns:p14="http://schemas.microsoft.com/office/powerpoint/2010/main" val="253249455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251520" y="1196752"/>
            <a:ext cx="8784976" cy="4680520"/>
          </a:xfrm>
        </p:spPr>
        <p:txBody>
          <a:bodyPr>
            <a:normAutofit/>
          </a:bodyPr>
          <a:lstStyle/>
          <a:p>
            <a:pPr marL="514350" indent="-514350">
              <a:buFont typeface="+mj-lt"/>
              <a:buAutoNum type="alphaUcPeriod" startAt="3"/>
            </a:pPr>
            <a:r>
              <a:rPr lang="pl-PL" sz="2800" b="1" dirty="0" smtClean="0">
                <a:solidFill>
                  <a:srgbClr val="0070C0"/>
                </a:solidFill>
                <a:latin typeface="Arial" panose="020B0604020202020204" pitchFamily="34" charset="0"/>
                <a:cs typeface="Arial" panose="020B0604020202020204" pitchFamily="34" charset="0"/>
              </a:rPr>
              <a:t>NA ETAPIE EKSPLOATACJI</a:t>
            </a:r>
          </a:p>
          <a:p>
            <a:pPr marL="0" indent="0">
              <a:buNone/>
            </a:pPr>
            <a:endParaRPr lang="pl-PL" sz="2000" b="1" dirty="0" smtClean="0">
              <a:solidFill>
                <a:srgbClr val="0070C0"/>
              </a:solidFill>
              <a:latin typeface="Arial" panose="020B0604020202020204" pitchFamily="34" charset="0"/>
              <a:cs typeface="Arial" panose="020B0604020202020204" pitchFamily="34" charset="0"/>
            </a:endParaRPr>
          </a:p>
          <a:p>
            <a:pPr marL="0" indent="0" algn="just">
              <a:spcAft>
                <a:spcPts val="1800"/>
              </a:spcAft>
              <a:buNone/>
            </a:pPr>
            <a:r>
              <a:rPr lang="pl-PL" sz="2000" b="1" dirty="0" smtClean="0">
                <a:latin typeface="Arial" panose="020B0604020202020204" pitchFamily="34" charset="0"/>
                <a:cs typeface="Arial" panose="020B0604020202020204" pitchFamily="34" charset="0"/>
              </a:rPr>
              <a:t>OPRACOWANIE SYSTEMU ZARZĄDZANIA POŚ</a:t>
            </a:r>
          </a:p>
          <a:p>
            <a:pPr algn="just">
              <a:spcAft>
                <a:spcPts val="1800"/>
              </a:spcAft>
              <a:buFontTx/>
              <a:buChar char="-"/>
            </a:pPr>
            <a:r>
              <a:rPr lang="pl-PL" sz="2000" b="1" dirty="0" smtClean="0">
                <a:latin typeface="Arial" panose="020B0604020202020204" pitchFamily="34" charset="0"/>
                <a:cs typeface="Arial" panose="020B0604020202020204" pitchFamily="34" charset="0"/>
              </a:rPr>
              <a:t>Ewidencja POŚ i dołów bezodpływowych,</a:t>
            </a:r>
          </a:p>
          <a:p>
            <a:pPr algn="just">
              <a:spcAft>
                <a:spcPts val="1800"/>
              </a:spcAft>
              <a:buFontTx/>
              <a:buChar char="-"/>
            </a:pPr>
            <a:r>
              <a:rPr lang="pl-PL" sz="2000" b="1" dirty="0" smtClean="0">
                <a:latin typeface="Arial" panose="020B0604020202020204" pitchFamily="34" charset="0"/>
                <a:cs typeface="Arial" panose="020B0604020202020204" pitchFamily="34" charset="0"/>
              </a:rPr>
              <a:t>Zarządzanie POŚ w zakresie ich poprawnego działania</a:t>
            </a:r>
          </a:p>
          <a:p>
            <a:pPr algn="just">
              <a:spcAft>
                <a:spcPts val="1800"/>
              </a:spcAft>
              <a:buFontTx/>
              <a:buChar char="-"/>
            </a:pPr>
            <a:r>
              <a:rPr lang="pl-PL" sz="2000" b="1" dirty="0" smtClean="0">
                <a:latin typeface="Arial" panose="020B0604020202020204" pitchFamily="34" charset="0"/>
                <a:cs typeface="Arial" panose="020B0604020202020204" pitchFamily="34" charset="0"/>
              </a:rPr>
              <a:t>Określenie ryzyka związanego z eksploatacją POŚ</a:t>
            </a:r>
          </a:p>
          <a:p>
            <a:pPr algn="just">
              <a:spcAft>
                <a:spcPts val="1800"/>
              </a:spcAft>
              <a:buFontTx/>
              <a:buChar char="-"/>
            </a:pPr>
            <a:r>
              <a:rPr lang="pl-PL" sz="2000" b="1" dirty="0" smtClean="0">
                <a:latin typeface="Arial" panose="020B0604020202020204" pitchFamily="34" charset="0"/>
                <a:cs typeface="Arial" panose="020B0604020202020204" pitchFamily="34" charset="0"/>
              </a:rPr>
              <a:t>Monitoring POŚ,</a:t>
            </a:r>
          </a:p>
          <a:p>
            <a:pPr algn="just">
              <a:spcAft>
                <a:spcPts val="1800"/>
              </a:spcAft>
              <a:buFontTx/>
              <a:buChar char="-"/>
            </a:pPr>
            <a:r>
              <a:rPr lang="pl-PL" sz="2000" b="1" dirty="0" smtClean="0">
                <a:latin typeface="Arial" panose="020B0604020202020204" pitchFamily="34" charset="0"/>
                <a:cs typeface="Arial" panose="020B0604020202020204" pitchFamily="34" charset="0"/>
              </a:rPr>
              <a:t>Współpraca Gmin z ośrodkami badawczymi,</a:t>
            </a:r>
          </a:p>
          <a:p>
            <a:pPr algn="just">
              <a:spcAft>
                <a:spcPts val="1800"/>
              </a:spcAft>
            </a:pPr>
            <a:endParaRPr lang="pl-PL" sz="2000" b="1" dirty="0">
              <a:latin typeface="Arial" panose="020B0604020202020204" pitchFamily="34" charset="0"/>
              <a:cs typeface="Arial" panose="020B0604020202020204" pitchFamily="34" charset="0"/>
            </a:endParaRPr>
          </a:p>
        </p:txBody>
      </p:sp>
      <p:sp>
        <p:nvSpPr>
          <p:cNvPr id="4" name="Tytuł 3"/>
          <p:cNvSpPr>
            <a:spLocks noGrp="1"/>
          </p:cNvSpPr>
          <p:nvPr>
            <p:ph type="title"/>
          </p:nvPr>
        </p:nvSpPr>
        <p:spPr>
          <a:xfrm>
            <a:off x="323528" y="116632"/>
            <a:ext cx="8229600" cy="634082"/>
          </a:xfrm>
        </p:spPr>
        <p:txBody>
          <a:bodyPr>
            <a:normAutofit fontScale="90000"/>
          </a:bodyPr>
          <a:lstStyle/>
          <a:p>
            <a:r>
              <a:rPr lang="pl-PL" b="1" dirty="0" smtClean="0"/>
              <a:t>Szanse związane z POŚ</a:t>
            </a:r>
            <a:endParaRPr lang="pl-PL" b="1" dirty="0"/>
          </a:p>
        </p:txBody>
      </p:sp>
    </p:spTree>
    <p:extLst>
      <p:ext uri="{BB962C8B-B14F-4D97-AF65-F5344CB8AC3E}">
        <p14:creationId xmlns:p14="http://schemas.microsoft.com/office/powerpoint/2010/main" val="3869909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179512" y="116632"/>
            <a:ext cx="8803282" cy="5970865"/>
          </a:xfrm>
          <a:prstGeom prst="rect">
            <a:avLst/>
          </a:prstGeom>
        </p:spPr>
        <p:txBody>
          <a:bodyPr wrap="square">
            <a:spAutoFit/>
          </a:bodyPr>
          <a:lstStyle/>
          <a:p>
            <a:r>
              <a:rPr lang="pl-PL" sz="3200" b="1" dirty="0" smtClean="0">
                <a:solidFill>
                  <a:srgbClr val="00B0F0"/>
                </a:solidFill>
              </a:rPr>
              <a:t>I. </a:t>
            </a:r>
            <a:r>
              <a:rPr lang="pl-PL" sz="3200" b="1" dirty="0">
                <a:solidFill>
                  <a:srgbClr val="00B0F0"/>
                </a:solidFill>
              </a:rPr>
              <a:t>POPRAWA JAKOŚCI WODY DO CELÓW KONSUMPCYJNYCH I GOSPODARCZYCH</a:t>
            </a:r>
          </a:p>
          <a:p>
            <a:pPr>
              <a:spcAft>
                <a:spcPts val="1200"/>
              </a:spcAft>
            </a:pPr>
            <a:endParaRPr lang="pl-PL" sz="1200" b="1" dirty="0" smtClean="0">
              <a:solidFill>
                <a:srgbClr val="00B0F0"/>
              </a:solidFill>
            </a:endParaRPr>
          </a:p>
          <a:p>
            <a:pPr algn="just">
              <a:spcAft>
                <a:spcPts val="2400"/>
              </a:spcAft>
            </a:pPr>
            <a:r>
              <a:rPr lang="pl-PL" sz="2000" dirty="0" smtClean="0"/>
              <a:t>1. </a:t>
            </a:r>
            <a:r>
              <a:rPr lang="pl-PL" dirty="0" smtClean="0"/>
              <a:t>Uzdatnianie </a:t>
            </a:r>
            <a:r>
              <a:rPr lang="pl-PL" dirty="0"/>
              <a:t>wody przeznaczonej do celów konsumpcyjnych i gospodarczych poprzez nowatorskie metody technologiczne, innowacyjne konstrukcje urządzeń, </a:t>
            </a:r>
            <a:r>
              <a:rPr lang="pl-PL" dirty="0" smtClean="0"/>
              <a:t/>
            </a:r>
            <a:br>
              <a:rPr lang="pl-PL" dirty="0" smtClean="0"/>
            </a:br>
            <a:r>
              <a:rPr lang="pl-PL" dirty="0" smtClean="0"/>
              <a:t>a </a:t>
            </a:r>
            <a:r>
              <a:rPr lang="pl-PL" dirty="0"/>
              <a:t>także stosowanie reagentów nowej generacji, ze szczególnym uwzględnieniem zmniejszenia ilości produktów ubocznych odprowadzanych do środowiska.</a:t>
            </a:r>
          </a:p>
          <a:p>
            <a:pPr algn="just">
              <a:spcAft>
                <a:spcPts val="2400"/>
              </a:spcAft>
            </a:pPr>
            <a:r>
              <a:rPr lang="pl-PL" dirty="0"/>
              <a:t>2</a:t>
            </a:r>
            <a:r>
              <a:rPr lang="pl-PL" dirty="0" smtClean="0"/>
              <a:t>. Sterowanie </a:t>
            </a:r>
            <a:r>
              <a:rPr lang="pl-PL" dirty="0"/>
              <a:t>i kontrola procesów uzdatniania wody oraz testy i metody do oceny jakości wody i informatyczne systemy kontrolne stanu wody.</a:t>
            </a:r>
          </a:p>
          <a:p>
            <a:pPr algn="just">
              <a:spcAft>
                <a:spcPts val="2400"/>
              </a:spcAft>
            </a:pPr>
            <a:r>
              <a:rPr lang="pl-PL" dirty="0"/>
              <a:t>3</a:t>
            </a:r>
            <a:r>
              <a:rPr lang="pl-PL" dirty="0" smtClean="0"/>
              <a:t>. Metody</a:t>
            </a:r>
            <a:r>
              <a:rPr lang="pl-PL" dirty="0"/>
              <a:t>, procesy, materiały mające na celu zachowanie stabilności biologiczno-chemicznej wody oraz minimalizujące ilość produktów ubocznych powstających </a:t>
            </a:r>
            <a:r>
              <a:rPr lang="pl-PL" dirty="0" smtClean="0"/>
              <a:t/>
            </a:r>
            <a:br>
              <a:rPr lang="pl-PL" dirty="0" smtClean="0"/>
            </a:br>
            <a:r>
              <a:rPr lang="pl-PL" dirty="0" smtClean="0"/>
              <a:t>w </a:t>
            </a:r>
            <a:r>
              <a:rPr lang="pl-PL" dirty="0"/>
              <a:t>procesach dezynfekcji wody.</a:t>
            </a:r>
          </a:p>
          <a:p>
            <a:pPr algn="just">
              <a:spcAft>
                <a:spcPts val="2400"/>
              </a:spcAft>
            </a:pPr>
            <a:r>
              <a:rPr lang="pl-PL" dirty="0"/>
              <a:t>4</a:t>
            </a:r>
            <a:r>
              <a:rPr lang="pl-PL" dirty="0" smtClean="0"/>
              <a:t>. Metody </a:t>
            </a:r>
            <a:r>
              <a:rPr lang="pl-PL" dirty="0"/>
              <a:t>i procesy do usuwania z wody zanieczyszczeń antropogenicznych (farmaceutyków, środków ochrony roślin, hormonów, metali ciężkich), prekursorów niebezpiecznych zanieczyszczeń wtórnych oraz biodegradowalnych frakcji zanieczyszczeń organicznych</a:t>
            </a:r>
            <a:r>
              <a:rPr lang="pl-PL" dirty="0" smtClean="0"/>
              <a:t>.</a:t>
            </a:r>
            <a:endParaRPr lang="pl-PL" dirty="0"/>
          </a:p>
        </p:txBody>
      </p:sp>
    </p:spTree>
    <p:extLst>
      <p:ext uri="{BB962C8B-B14F-4D97-AF65-F5344CB8AC3E}">
        <p14:creationId xmlns:p14="http://schemas.microsoft.com/office/powerpoint/2010/main" val="231741399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5496" y="1844824"/>
            <a:ext cx="9073008" cy="1143000"/>
          </a:xfrm>
        </p:spPr>
        <p:txBody>
          <a:bodyPr>
            <a:noAutofit/>
          </a:bodyPr>
          <a:lstStyle/>
          <a:p>
            <a:r>
              <a:rPr lang="pl-PL" sz="6600" b="1" dirty="0" smtClean="0"/>
              <a:t>Podsumowanie</a:t>
            </a:r>
            <a:endParaRPr lang="pl-PL" sz="6600" b="1" dirty="0"/>
          </a:p>
        </p:txBody>
      </p:sp>
    </p:spTree>
    <p:extLst>
      <p:ext uri="{BB962C8B-B14F-4D97-AF65-F5344CB8AC3E}">
        <p14:creationId xmlns:p14="http://schemas.microsoft.com/office/powerpoint/2010/main" val="10214598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251520" y="404664"/>
            <a:ext cx="8784976" cy="4680520"/>
          </a:xfrm>
        </p:spPr>
        <p:txBody>
          <a:bodyPr>
            <a:normAutofit/>
          </a:bodyPr>
          <a:lstStyle/>
          <a:p>
            <a:pPr marL="0" indent="0">
              <a:buNone/>
            </a:pPr>
            <a:endParaRPr lang="pl-PL" sz="2000" b="1" dirty="0" smtClean="0">
              <a:solidFill>
                <a:srgbClr val="0070C0"/>
              </a:solidFill>
              <a:latin typeface="Arial" panose="020B0604020202020204" pitchFamily="34" charset="0"/>
              <a:cs typeface="Arial" panose="020B0604020202020204" pitchFamily="34" charset="0"/>
            </a:endParaRPr>
          </a:p>
          <a:p>
            <a:pPr algn="just">
              <a:spcAft>
                <a:spcPts val="1800"/>
              </a:spcAft>
            </a:pPr>
            <a:r>
              <a:rPr lang="pl-PL" sz="2000" b="1" dirty="0" smtClean="0">
                <a:latin typeface="Arial" panose="020B0604020202020204" pitchFamily="34" charset="0"/>
                <a:cs typeface="Arial" panose="020B0604020202020204" pitchFamily="34" charset="0"/>
              </a:rPr>
              <a:t>Brak należytej ewidencji POŚ</a:t>
            </a:r>
          </a:p>
          <a:p>
            <a:pPr algn="just">
              <a:spcAft>
                <a:spcPts val="1800"/>
              </a:spcAft>
            </a:pPr>
            <a:r>
              <a:rPr lang="pl-PL" sz="2000" b="1" dirty="0" smtClean="0">
                <a:latin typeface="Arial" panose="020B0604020202020204" pitchFamily="34" charset="0"/>
                <a:cs typeface="Arial" panose="020B0604020202020204" pitchFamily="34" charset="0"/>
              </a:rPr>
              <a:t>Brak informacji na temat stanu technicznego istniejących POŚ  </a:t>
            </a:r>
          </a:p>
          <a:p>
            <a:pPr algn="just">
              <a:spcAft>
                <a:spcPts val="1800"/>
              </a:spcAft>
            </a:pPr>
            <a:r>
              <a:rPr lang="pl-PL" sz="2000" b="1" dirty="0" smtClean="0">
                <a:latin typeface="Arial" panose="020B0604020202020204" pitchFamily="34" charset="0"/>
                <a:cs typeface="Arial" panose="020B0604020202020204" pitchFamily="34" charset="0"/>
              </a:rPr>
              <a:t>Brak </a:t>
            </a:r>
            <a:r>
              <a:rPr lang="pl-PL" sz="2000" b="1" dirty="0">
                <a:latin typeface="Arial" panose="020B0604020202020204" pitchFamily="34" charset="0"/>
                <a:cs typeface="Arial" panose="020B0604020202020204" pitchFamily="34" charset="0"/>
              </a:rPr>
              <a:t>systemu </a:t>
            </a:r>
            <a:r>
              <a:rPr lang="pl-PL" sz="2000" b="1" dirty="0" smtClean="0">
                <a:latin typeface="Arial" panose="020B0604020202020204" pitchFamily="34" charset="0"/>
                <a:cs typeface="Arial" panose="020B0604020202020204" pitchFamily="34" charset="0"/>
              </a:rPr>
              <a:t>monitoringu i zarządzania </a:t>
            </a:r>
            <a:r>
              <a:rPr lang="pl-PL" sz="2000" b="1" dirty="0">
                <a:latin typeface="Arial" panose="020B0604020202020204" pitchFamily="34" charset="0"/>
                <a:cs typeface="Arial" panose="020B0604020202020204" pitchFamily="34" charset="0"/>
              </a:rPr>
              <a:t>POŚ</a:t>
            </a:r>
          </a:p>
          <a:p>
            <a:pPr algn="just">
              <a:spcAft>
                <a:spcPts val="1800"/>
              </a:spcAft>
            </a:pPr>
            <a:r>
              <a:rPr lang="pl-PL" sz="2000" b="1" dirty="0">
                <a:latin typeface="Arial" panose="020B0604020202020204" pitchFamily="34" charset="0"/>
                <a:cs typeface="Arial" panose="020B0604020202020204" pitchFamily="34" charset="0"/>
              </a:rPr>
              <a:t>Barak rozwiązań w zakresie analizy ryzyka związanego z eksploatacją POŚ</a:t>
            </a:r>
          </a:p>
          <a:p>
            <a:pPr algn="just">
              <a:spcAft>
                <a:spcPts val="1800"/>
              </a:spcAft>
            </a:pPr>
            <a:r>
              <a:rPr lang="pl-PL" sz="2000" b="1" dirty="0" smtClean="0">
                <a:latin typeface="Arial" panose="020B0604020202020204" pitchFamily="34" charset="0"/>
                <a:cs typeface="Arial" panose="020B0604020202020204" pitchFamily="34" charset="0"/>
              </a:rPr>
              <a:t>Jest </a:t>
            </a:r>
            <a:r>
              <a:rPr lang="pl-PL" sz="2000" b="1" dirty="0" smtClean="0">
                <a:latin typeface="Arial" panose="020B0604020202020204" pitchFamily="34" charset="0"/>
                <a:cs typeface="Arial" panose="020B0604020202020204" pitchFamily="34" charset="0"/>
              </a:rPr>
              <a:t>potrzeba prowadzenia badań w zakresie zarządzania POŚ (jakość ścieków, stan techniczny, poprawność eksploatacji)</a:t>
            </a:r>
          </a:p>
        </p:txBody>
      </p:sp>
    </p:spTree>
    <p:extLst>
      <p:ext uri="{BB962C8B-B14F-4D97-AF65-F5344CB8AC3E}">
        <p14:creationId xmlns:p14="http://schemas.microsoft.com/office/powerpoint/2010/main" val="153590895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3"/>
          <p:cNvSpPr>
            <a:spLocks noGrp="1" noChangeArrowheads="1"/>
          </p:cNvSpPr>
          <p:nvPr>
            <p:ph type="ctrTitle"/>
          </p:nvPr>
        </p:nvSpPr>
        <p:spPr>
          <a:xfrm>
            <a:off x="323528" y="3532990"/>
            <a:ext cx="8605838" cy="1143000"/>
          </a:xfrm>
        </p:spPr>
        <p:txBody>
          <a:bodyPr>
            <a:noAutofit/>
          </a:bodyPr>
          <a:lstStyle/>
          <a:p>
            <a:pPr>
              <a:defRPr/>
            </a:pPr>
            <a:r>
              <a:rPr lang="pl-PL" sz="5400" b="1" dirty="0" smtClean="0"/>
              <a:t>Dziękuję za uwagę </a:t>
            </a:r>
            <a:endParaRPr lang="pl-PL" sz="5400" b="1" dirty="0"/>
          </a:p>
        </p:txBody>
      </p:sp>
      <p:sp>
        <p:nvSpPr>
          <p:cNvPr id="3076" name="Rectangle 4"/>
          <p:cNvSpPr>
            <a:spLocks noChangeArrowheads="1"/>
          </p:cNvSpPr>
          <p:nvPr/>
        </p:nvSpPr>
        <p:spPr bwMode="auto">
          <a:xfrm>
            <a:off x="809409" y="1068187"/>
            <a:ext cx="7759700" cy="683700"/>
          </a:xfrm>
          <a:prstGeom prst="rect">
            <a:avLst/>
          </a:prstGeom>
          <a:noFill/>
          <a:ln w="9525">
            <a:noFill/>
            <a:miter lim="800000"/>
            <a:headEnd/>
            <a:tailEnd/>
          </a:ln>
          <a:effectLst/>
        </p:spPr>
        <p:txBody>
          <a:bodyPr lIns="97969" tIns="48984" rIns="97969" bIns="48984">
            <a:spAutoFit/>
          </a:bodyPr>
          <a:lstStyle/>
          <a:p>
            <a:pPr algn="ctr" defTabSz="979488" eaLnBrk="1" hangingPunct="1">
              <a:defRPr/>
            </a:pPr>
            <a:r>
              <a:rPr lang="pl-PL" sz="1900" dirty="0" smtClean="0">
                <a:solidFill>
                  <a:schemeClr val="tx2"/>
                </a:solidFill>
                <a:latin typeface="Times New Roman" panose="02020603050405020304" pitchFamily="18" charset="0"/>
                <a:cs typeface="Times New Roman" panose="02020603050405020304" pitchFamily="18" charset="0"/>
              </a:rPr>
              <a:t>Wydział </a:t>
            </a:r>
            <a:r>
              <a:rPr lang="pl-PL" sz="1900" dirty="0">
                <a:solidFill>
                  <a:schemeClr val="tx2"/>
                </a:solidFill>
                <a:latin typeface="Times New Roman" panose="02020603050405020304" pitchFamily="18" charset="0"/>
                <a:cs typeface="Times New Roman" panose="02020603050405020304" pitchFamily="18" charset="0"/>
              </a:rPr>
              <a:t>Inżynierii Środowiska  i  Geodezji</a:t>
            </a:r>
          </a:p>
          <a:p>
            <a:pPr algn="ctr" defTabSz="979488" eaLnBrk="1" hangingPunct="1">
              <a:defRPr/>
            </a:pPr>
            <a:r>
              <a:rPr lang="pl-PL" sz="1900" dirty="0">
                <a:solidFill>
                  <a:schemeClr val="tx2"/>
                </a:solidFill>
                <a:latin typeface="Times New Roman" panose="02020603050405020304" pitchFamily="18" charset="0"/>
                <a:cs typeface="Times New Roman" panose="02020603050405020304" pitchFamily="18" charset="0"/>
              </a:rPr>
              <a:t>Katedra Inżynierii Sanitarnej i Gospodarki Wodnej</a:t>
            </a:r>
          </a:p>
        </p:txBody>
      </p:sp>
      <p:sp>
        <p:nvSpPr>
          <p:cNvPr id="3077" name="Rectangle 5"/>
          <p:cNvSpPr>
            <a:spLocks noChangeArrowheads="1"/>
          </p:cNvSpPr>
          <p:nvPr/>
        </p:nvSpPr>
        <p:spPr bwMode="auto">
          <a:xfrm>
            <a:off x="2843808" y="2472124"/>
            <a:ext cx="4137391" cy="422090"/>
          </a:xfrm>
          <a:prstGeom prst="rect">
            <a:avLst/>
          </a:prstGeom>
          <a:noFill/>
          <a:ln w="9525">
            <a:noFill/>
            <a:miter lim="800000"/>
            <a:headEnd/>
            <a:tailEnd/>
          </a:ln>
          <a:effectLst/>
        </p:spPr>
        <p:txBody>
          <a:bodyPr wrap="none" lIns="97969" tIns="48984" rIns="97969" bIns="48984">
            <a:spAutoFit/>
          </a:bodyPr>
          <a:lstStyle/>
          <a:p>
            <a:pPr defTabSz="979488" eaLnBrk="1" hangingPunct="1">
              <a:defRPr/>
            </a:pPr>
            <a:r>
              <a:rPr lang="pl-PL" sz="2100" b="1" dirty="0" smtClean="0">
                <a:cs typeface="+mn-cs"/>
              </a:rPr>
              <a:t>Dr hab. inż. Krzysztof   </a:t>
            </a:r>
            <a:r>
              <a:rPr lang="pl-PL" sz="2100" b="1" dirty="0">
                <a:cs typeface="+mn-cs"/>
              </a:rPr>
              <a:t>Chmielowski</a:t>
            </a:r>
            <a:endParaRPr lang="pl-PL" sz="1100" b="1" dirty="0">
              <a:cs typeface="+mn-cs"/>
            </a:endParaRPr>
          </a:p>
        </p:txBody>
      </p:sp>
      <p:sp>
        <p:nvSpPr>
          <p:cNvPr id="3081" name="Rectangle 9"/>
          <p:cNvSpPr>
            <a:spLocks noChangeArrowheads="1"/>
          </p:cNvSpPr>
          <p:nvPr/>
        </p:nvSpPr>
        <p:spPr bwMode="auto">
          <a:xfrm>
            <a:off x="3344186" y="6313488"/>
            <a:ext cx="2671542" cy="683700"/>
          </a:xfrm>
          <a:prstGeom prst="rect">
            <a:avLst/>
          </a:prstGeom>
          <a:noFill/>
          <a:ln w="9525">
            <a:noFill/>
            <a:miter lim="800000"/>
            <a:headEnd/>
            <a:tailEnd/>
          </a:ln>
          <a:effectLst/>
        </p:spPr>
        <p:txBody>
          <a:bodyPr wrap="none" lIns="97969" tIns="48984" rIns="97969" bIns="48984">
            <a:spAutoFit/>
          </a:bodyPr>
          <a:lstStyle/>
          <a:p>
            <a:pPr algn="ctr" defTabSz="979488" eaLnBrk="1" hangingPunct="1">
              <a:defRPr/>
            </a:pPr>
            <a:r>
              <a:rPr lang="pl-PL" sz="1900" b="1" dirty="0" smtClean="0">
                <a:cs typeface="+mn-cs"/>
              </a:rPr>
              <a:t>Bystre, 16</a:t>
            </a:r>
            <a:r>
              <a:rPr lang="pl-PL" sz="1900" b="1" dirty="0" smtClean="0"/>
              <a:t> czerwiec</a:t>
            </a:r>
            <a:r>
              <a:rPr lang="pl-PL" sz="1900" b="1" dirty="0" smtClean="0">
                <a:cs typeface="+mn-cs"/>
              </a:rPr>
              <a:t> </a:t>
            </a:r>
            <a:r>
              <a:rPr lang="pl-PL" sz="1900" b="1" dirty="0" smtClean="0">
                <a:cs typeface="+mn-cs"/>
              </a:rPr>
              <a:t>2016</a:t>
            </a:r>
            <a:r>
              <a:rPr lang="pl-PL" sz="1900" dirty="0">
                <a:cs typeface="+mn-cs"/>
              </a:rPr>
              <a:t/>
            </a:r>
            <a:br>
              <a:rPr lang="pl-PL" sz="1900" dirty="0">
                <a:cs typeface="+mn-cs"/>
              </a:rPr>
            </a:br>
            <a:endParaRPr lang="pl-PL" sz="1900" dirty="0">
              <a:cs typeface="+mn-cs"/>
            </a:endParaRPr>
          </a:p>
        </p:txBody>
      </p:sp>
      <p:pic>
        <p:nvPicPr>
          <p:cNvPr id="23556" name="Picture 4" descr="http://www.krasp.org.pl/pliki/8d0578fcc73549eda72dec9117fcdc65.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323528" y="111921"/>
            <a:ext cx="1332148" cy="180791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4"/>
          <p:cNvSpPr>
            <a:spLocks noChangeArrowheads="1"/>
          </p:cNvSpPr>
          <p:nvPr/>
        </p:nvSpPr>
        <p:spPr bwMode="auto">
          <a:xfrm>
            <a:off x="800100" y="-183070"/>
            <a:ext cx="7759700" cy="1253087"/>
          </a:xfrm>
          <a:prstGeom prst="rect">
            <a:avLst/>
          </a:prstGeom>
          <a:noFill/>
          <a:ln w="9525">
            <a:noFill/>
            <a:miter lim="800000"/>
            <a:headEnd/>
            <a:tailEnd/>
          </a:ln>
          <a:effectLst/>
        </p:spPr>
        <p:txBody>
          <a:bodyPr lIns="97969" tIns="48984" rIns="97969" bIns="48984">
            <a:spAutoFit/>
          </a:bodyPr>
          <a:lstStyle/>
          <a:p>
            <a:pPr algn="ctr" defTabSz="979488" eaLnBrk="1" hangingPunct="1">
              <a:defRPr/>
            </a:pPr>
            <a:r>
              <a:rPr lang="pl-PL" sz="1900" b="1" dirty="0" smtClean="0">
                <a:cs typeface="+mn-cs"/>
              </a:rPr>
              <a:t> </a:t>
            </a:r>
            <a:r>
              <a:rPr lang="pl-PL" sz="1900" b="1" dirty="0">
                <a:cs typeface="+mn-cs"/>
              </a:rPr>
              <a:t/>
            </a:r>
            <a:br>
              <a:rPr lang="pl-PL" sz="1900" b="1" dirty="0">
                <a:cs typeface="+mn-cs"/>
              </a:rPr>
            </a:br>
            <a:r>
              <a:rPr lang="pl-PL" sz="2800" b="1" dirty="0" smtClean="0">
                <a:solidFill>
                  <a:schemeClr val="tx2"/>
                </a:solidFill>
                <a:latin typeface="Times New Roman" panose="02020603050405020304" pitchFamily="18" charset="0"/>
                <a:cs typeface="Times New Roman" panose="02020603050405020304" pitchFamily="18" charset="0"/>
              </a:rPr>
              <a:t>UNIWERSYTET ROLNICZY </a:t>
            </a:r>
          </a:p>
          <a:p>
            <a:pPr algn="ctr" defTabSz="979488" eaLnBrk="1" hangingPunct="1">
              <a:defRPr/>
            </a:pPr>
            <a:r>
              <a:rPr lang="pl-PL" sz="2800" b="1" dirty="0">
                <a:solidFill>
                  <a:schemeClr val="tx2"/>
                </a:solidFill>
                <a:latin typeface="Times New Roman" panose="02020603050405020304" pitchFamily="18" charset="0"/>
                <a:cs typeface="Times New Roman" panose="02020603050405020304" pitchFamily="18" charset="0"/>
              </a:rPr>
              <a:t>i</a:t>
            </a:r>
            <a:r>
              <a:rPr lang="pl-PL" sz="2800" b="1" dirty="0" smtClean="0">
                <a:solidFill>
                  <a:schemeClr val="tx2"/>
                </a:solidFill>
                <a:latin typeface="Times New Roman" panose="02020603050405020304" pitchFamily="18" charset="0"/>
                <a:cs typeface="Times New Roman" panose="02020603050405020304" pitchFamily="18" charset="0"/>
              </a:rPr>
              <a:t>m. Hugona Kołłątaja w Krakowie</a:t>
            </a:r>
            <a:endParaRPr lang="pl-PL" sz="2800" b="1"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9615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179512" y="116632"/>
            <a:ext cx="8803282" cy="5724644"/>
          </a:xfrm>
          <a:prstGeom prst="rect">
            <a:avLst/>
          </a:prstGeom>
        </p:spPr>
        <p:txBody>
          <a:bodyPr wrap="square">
            <a:spAutoFit/>
          </a:bodyPr>
          <a:lstStyle/>
          <a:p>
            <a:r>
              <a:rPr lang="pl-PL" sz="3200" b="1" dirty="0" smtClean="0">
                <a:solidFill>
                  <a:srgbClr val="00B0F0"/>
                </a:solidFill>
              </a:rPr>
              <a:t>I. </a:t>
            </a:r>
            <a:r>
              <a:rPr lang="pl-PL" sz="3200" b="1" dirty="0">
                <a:solidFill>
                  <a:srgbClr val="00B0F0"/>
                </a:solidFill>
              </a:rPr>
              <a:t>POPRAWA JAKOŚCI WODY DO CELÓW KONSUMPCYJNYCH I GOSPODARCZYCH</a:t>
            </a:r>
          </a:p>
          <a:p>
            <a:pPr>
              <a:spcAft>
                <a:spcPts val="1200"/>
              </a:spcAft>
            </a:pPr>
            <a:endParaRPr lang="pl-PL" sz="3200" b="1" dirty="0" smtClean="0">
              <a:solidFill>
                <a:srgbClr val="00B0F0"/>
              </a:solidFill>
            </a:endParaRPr>
          </a:p>
          <a:p>
            <a:pPr algn="just">
              <a:spcAft>
                <a:spcPts val="2400"/>
              </a:spcAft>
            </a:pPr>
            <a:r>
              <a:rPr lang="pl-PL" sz="2000" dirty="0" smtClean="0"/>
              <a:t>5. Metody</a:t>
            </a:r>
            <a:r>
              <a:rPr lang="pl-PL" sz="2000" dirty="0"/>
              <a:t>, procesy, materiały i rozwiązania systemowe stosowane </a:t>
            </a:r>
            <a:r>
              <a:rPr lang="pl-PL" sz="2000" dirty="0" smtClean="0"/>
              <a:t/>
            </a:r>
            <a:br>
              <a:rPr lang="pl-PL" sz="2000" dirty="0" smtClean="0"/>
            </a:br>
            <a:r>
              <a:rPr lang="pl-PL" sz="2000" dirty="0" smtClean="0"/>
              <a:t>w </a:t>
            </a:r>
            <a:r>
              <a:rPr lang="pl-PL" sz="2000" dirty="0"/>
              <a:t>technologiach uzdatniania wody w sytuacjach kryzysowych oraz na obszarach niezurbanizowanych.</a:t>
            </a:r>
          </a:p>
          <a:p>
            <a:pPr algn="just">
              <a:spcAft>
                <a:spcPts val="2400"/>
              </a:spcAft>
            </a:pPr>
            <a:r>
              <a:rPr lang="pl-PL" sz="2000" dirty="0"/>
              <a:t>6. Metody, procesy i technologie oczyszczania wód podziemnych </a:t>
            </a:r>
            <a:r>
              <a:rPr lang="pl-PL" sz="2000" dirty="0" smtClean="0"/>
              <a:t/>
            </a:r>
            <a:br>
              <a:rPr lang="pl-PL" sz="2000" dirty="0" smtClean="0"/>
            </a:br>
            <a:r>
              <a:rPr lang="pl-PL" sz="2000" dirty="0" smtClean="0"/>
              <a:t>z </a:t>
            </a:r>
            <a:r>
              <a:rPr lang="pl-PL" sz="2000" dirty="0"/>
              <a:t>zanieczyszczeń substancjami węglowodorowymi i innymi substancjami chemicznymi.</a:t>
            </a:r>
          </a:p>
          <a:p>
            <a:pPr algn="just">
              <a:spcAft>
                <a:spcPts val="2400"/>
              </a:spcAft>
            </a:pPr>
            <a:r>
              <a:rPr lang="pl-PL" sz="2000" dirty="0"/>
              <a:t>7</a:t>
            </a:r>
            <a:r>
              <a:rPr lang="pl-PL" sz="2000" dirty="0" smtClean="0"/>
              <a:t>. Modelowanie </a:t>
            </a:r>
            <a:r>
              <a:rPr lang="pl-PL" sz="2000" dirty="0"/>
              <a:t>i intensyfikacja procesów oczyszczania wód w układach hybrydowych.</a:t>
            </a:r>
          </a:p>
          <a:p>
            <a:pPr algn="just">
              <a:spcAft>
                <a:spcPts val="2400"/>
              </a:spcAft>
            </a:pPr>
            <a:r>
              <a:rPr lang="pl-PL" sz="2000" dirty="0"/>
              <a:t>8</a:t>
            </a:r>
            <a:r>
              <a:rPr lang="pl-PL" sz="2000" dirty="0" smtClean="0"/>
              <a:t>. Nowe techniki </a:t>
            </a:r>
            <a:r>
              <a:rPr lang="pl-PL" sz="2000" dirty="0"/>
              <a:t>pomiarowe i metody badawcze w celu identyfikacji mikrozanieczyszczeń w wodzie.</a:t>
            </a:r>
          </a:p>
        </p:txBody>
      </p:sp>
    </p:spTree>
    <p:extLst>
      <p:ext uri="{BB962C8B-B14F-4D97-AF65-F5344CB8AC3E}">
        <p14:creationId xmlns:p14="http://schemas.microsoft.com/office/powerpoint/2010/main" val="32377388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179512" y="116632"/>
            <a:ext cx="8803282" cy="6668492"/>
          </a:xfrm>
          <a:prstGeom prst="rect">
            <a:avLst/>
          </a:prstGeom>
        </p:spPr>
        <p:txBody>
          <a:bodyPr wrap="square">
            <a:spAutoFit/>
          </a:bodyPr>
          <a:lstStyle/>
          <a:p>
            <a:pPr algn="ctr"/>
            <a:r>
              <a:rPr lang="pl-PL" sz="3200" b="1" dirty="0" smtClean="0">
                <a:solidFill>
                  <a:srgbClr val="00B0F0"/>
                </a:solidFill>
              </a:rPr>
              <a:t>II. </a:t>
            </a:r>
            <a:r>
              <a:rPr lang="pl-PL" sz="3200" b="1" dirty="0">
                <a:solidFill>
                  <a:srgbClr val="00B0F0"/>
                </a:solidFill>
              </a:rPr>
              <a:t>ZWIĘKSZENIE ZASOBÓW </a:t>
            </a:r>
            <a:r>
              <a:rPr lang="pl-PL" sz="3200" b="1" dirty="0" smtClean="0">
                <a:solidFill>
                  <a:srgbClr val="00B0F0"/>
                </a:solidFill>
              </a:rPr>
              <a:t>WÓD </a:t>
            </a:r>
            <a:r>
              <a:rPr lang="pl-PL" sz="3200" b="1" dirty="0">
                <a:solidFill>
                  <a:srgbClr val="00B0F0"/>
                </a:solidFill>
              </a:rPr>
              <a:t>DO </a:t>
            </a:r>
            <a:r>
              <a:rPr lang="pl-PL" sz="3200" b="1" dirty="0" smtClean="0">
                <a:solidFill>
                  <a:srgbClr val="00B0F0"/>
                </a:solidFill>
              </a:rPr>
              <a:t>CELÓW KONSUMPCYJNYCH </a:t>
            </a:r>
            <a:br>
              <a:rPr lang="pl-PL" sz="3200" b="1" dirty="0" smtClean="0">
                <a:solidFill>
                  <a:srgbClr val="00B0F0"/>
                </a:solidFill>
              </a:rPr>
            </a:br>
            <a:r>
              <a:rPr lang="pl-PL" sz="3200" b="1" dirty="0" smtClean="0">
                <a:solidFill>
                  <a:srgbClr val="00B0F0"/>
                </a:solidFill>
              </a:rPr>
              <a:t>I GOSPODARCZYCH</a:t>
            </a:r>
            <a:endParaRPr lang="pl-PL" sz="3200" b="1" dirty="0">
              <a:solidFill>
                <a:srgbClr val="00B0F0"/>
              </a:solidFill>
            </a:endParaRPr>
          </a:p>
          <a:p>
            <a:pPr algn="just">
              <a:spcAft>
                <a:spcPts val="1200"/>
              </a:spcAft>
            </a:pPr>
            <a:endParaRPr lang="pl-PL" sz="1100" b="1" baseline="-25000" dirty="0">
              <a:solidFill>
                <a:srgbClr val="00B0F0"/>
              </a:solidFill>
            </a:endParaRPr>
          </a:p>
          <a:p>
            <a:pPr algn="just">
              <a:spcAft>
                <a:spcPts val="2400"/>
              </a:spcAft>
            </a:pPr>
            <a:r>
              <a:rPr lang="pl-PL" sz="2000" dirty="0"/>
              <a:t>1</a:t>
            </a:r>
            <a:r>
              <a:rPr lang="pl-PL" sz="2000" dirty="0" smtClean="0"/>
              <a:t>. </a:t>
            </a:r>
            <a:r>
              <a:rPr lang="pl-PL" dirty="0"/>
              <a:t>Technologie służące do odzyskiwania i wykorzystywania wód deszczowych, wód geotermalnych, wód słonych i wód słonawych prowadzące do produkcji wody przeznaczonej do celów konsumpcyjnych i gospodarczych.</a:t>
            </a:r>
          </a:p>
          <a:p>
            <a:pPr algn="just">
              <a:spcAft>
                <a:spcPts val="2400"/>
              </a:spcAft>
            </a:pPr>
            <a:r>
              <a:rPr lang="pl-PL" dirty="0"/>
              <a:t>2. Rozwiązania systemowe w zakresie zamykania i integracji obiegów wodnych oraz zawracania wód technologicznych w systemach komunalnych i przemysłowych </a:t>
            </a:r>
            <a:r>
              <a:rPr lang="pl-PL" dirty="0" smtClean="0"/>
              <a:t/>
            </a:r>
            <a:br>
              <a:rPr lang="pl-PL" dirty="0" smtClean="0"/>
            </a:br>
            <a:r>
              <a:rPr lang="pl-PL" dirty="0" smtClean="0"/>
              <a:t>w </a:t>
            </a:r>
            <a:r>
              <a:rPr lang="pl-PL" dirty="0"/>
              <a:t>ramach symbiozy przemysłowej.</a:t>
            </a:r>
          </a:p>
          <a:p>
            <a:pPr algn="just">
              <a:spcAft>
                <a:spcPts val="2400"/>
              </a:spcAft>
            </a:pPr>
            <a:r>
              <a:rPr lang="pl-PL" dirty="0"/>
              <a:t>3. Technologie służące ograniczaniu strat w systemach dystrybucji wody.</a:t>
            </a:r>
          </a:p>
          <a:p>
            <a:pPr algn="just">
              <a:spcAft>
                <a:spcPts val="2400"/>
              </a:spcAft>
            </a:pPr>
            <a:r>
              <a:rPr lang="pl-PL" dirty="0"/>
              <a:t>4. Informatyczne systemy monitorowania mające na celu zwiększanie wydajności wykorzystywania zasobów wodnych. </a:t>
            </a:r>
          </a:p>
          <a:p>
            <a:pPr algn="just">
              <a:spcAft>
                <a:spcPts val="2400"/>
              </a:spcAft>
            </a:pPr>
            <a:r>
              <a:rPr lang="pl-PL" dirty="0"/>
              <a:t>5. Technologie monitorowania i opomiarowania dla zwiększania wydajności wykorzystywania zasobów wodnych, tj. ograniczania zużycia wody i strat </a:t>
            </a:r>
            <a:r>
              <a:rPr lang="pl-PL" dirty="0" smtClean="0"/>
              <a:t/>
            </a:r>
            <a:br>
              <a:rPr lang="pl-PL" dirty="0" smtClean="0"/>
            </a:br>
            <a:r>
              <a:rPr lang="pl-PL" dirty="0" smtClean="0"/>
              <a:t>w </a:t>
            </a:r>
            <a:r>
              <a:rPr lang="pl-PL" dirty="0"/>
              <a:t>systemach wodociągowych z wykorzystaniem technik informacyjnych </a:t>
            </a:r>
            <a:r>
              <a:rPr lang="pl-PL" dirty="0" smtClean="0"/>
              <a:t/>
            </a:r>
            <a:br>
              <a:rPr lang="pl-PL" dirty="0" smtClean="0"/>
            </a:br>
            <a:r>
              <a:rPr lang="pl-PL" dirty="0" smtClean="0"/>
              <a:t>i </a:t>
            </a:r>
            <a:r>
              <a:rPr lang="pl-PL" dirty="0"/>
              <a:t>komunikacyjnych oraz systemów informacji przestrzennej.</a:t>
            </a:r>
          </a:p>
        </p:txBody>
      </p:sp>
    </p:spTree>
    <p:extLst>
      <p:ext uri="{BB962C8B-B14F-4D97-AF65-F5344CB8AC3E}">
        <p14:creationId xmlns:p14="http://schemas.microsoft.com/office/powerpoint/2010/main" val="701347058"/>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3882</TotalTime>
  <Words>3332</Words>
  <Application>Microsoft Office PowerPoint</Application>
  <PresentationFormat>Pokaz na ekranie (4:3)</PresentationFormat>
  <Paragraphs>449</Paragraphs>
  <Slides>72</Slides>
  <Notes>2</Notes>
  <HiddenSlides>0</HiddenSlides>
  <MMClips>0</MMClips>
  <ScaleCrop>false</ScaleCrop>
  <HeadingPairs>
    <vt:vector size="4" baseType="variant">
      <vt:variant>
        <vt:lpstr>Motyw</vt:lpstr>
      </vt:variant>
      <vt:variant>
        <vt:i4>1</vt:i4>
      </vt:variant>
      <vt:variant>
        <vt:lpstr>Tytuły slajdów</vt:lpstr>
      </vt:variant>
      <vt:variant>
        <vt:i4>72</vt:i4>
      </vt:variant>
    </vt:vector>
  </HeadingPairs>
  <TitlesOfParts>
    <vt:vector size="73" baseType="lpstr">
      <vt:lpstr>Motyw pakietu Office</vt:lpstr>
      <vt:lpstr>Przydomowe oczyszczalnie ścieków  na terenach o rozproszonej zabudowie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Zagrożenia związane POŚ</vt:lpstr>
      <vt:lpstr>Zagrożenia związane z POŚ</vt:lpstr>
      <vt:lpstr>Zagrożenia związane z POŚ</vt:lpstr>
      <vt:lpstr>Zagrożenia związane z POŚ</vt:lpstr>
      <vt:lpstr> Szanse związane POŚ</vt:lpstr>
      <vt:lpstr>Szanse związane z POŚ</vt:lpstr>
      <vt:lpstr>Szanse związane z POŚ</vt:lpstr>
      <vt:lpstr>Szanse związane z POŚ</vt:lpstr>
      <vt:lpstr>Podsumowanie</vt:lpstr>
      <vt:lpstr>Prezentacja programu PowerPoint</vt:lpstr>
      <vt:lpstr>Dziękuję za uwagę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Szanse i zagrożenia związane  z projektowaniem, budową i eksploatacją przydomowych oczyszczalni ścieków</dc:title>
  <dc:creator>Krzysztof</dc:creator>
  <cp:lastModifiedBy>Krzysiek</cp:lastModifiedBy>
  <cp:revision>256</cp:revision>
  <cp:lastPrinted>2015-05-04T17:32:09Z</cp:lastPrinted>
  <dcterms:created xsi:type="dcterms:W3CDTF">2015-03-19T09:02:54Z</dcterms:created>
  <dcterms:modified xsi:type="dcterms:W3CDTF">2016-06-16T06:25:49Z</dcterms:modified>
</cp:coreProperties>
</file>